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6858000" cx="12192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7197">
          <p15:clr>
            <a:srgbClr val="A4A3A4"/>
          </p15:clr>
        </p15:guide>
        <p15:guide id="2" pos="3885">
          <p15:clr>
            <a:srgbClr val="A4A3A4"/>
          </p15:clr>
        </p15:guide>
        <p15:guide id="3" pos="483">
          <p15:clr>
            <a:srgbClr val="A4A3A4"/>
          </p15:clr>
        </p15:guide>
        <p15:guide id="4" orient="horz" pos="2160">
          <p15:clr>
            <a:srgbClr val="A4A3A4"/>
          </p15:clr>
        </p15:guide>
        <p15:guide id="5" orient="horz" pos="572">
          <p15:clr>
            <a:srgbClr val="A4A3A4"/>
          </p15:clr>
        </p15:guide>
        <p15:guide id="6" orient="horz" pos="232">
          <p15:clr>
            <a:srgbClr val="A4A3A4"/>
          </p15:clr>
        </p15:guide>
        <p15:guide id="7" orient="horz" pos="845">
          <p15:clr>
            <a:srgbClr val="A4A3A4"/>
          </p15:clr>
        </p15:guide>
        <p15:guide id="8" pos="2933">
          <p15:clr>
            <a:srgbClr val="A4A3A4"/>
          </p15:clr>
        </p15:guide>
        <p15:guide id="9" pos="5564">
          <p15:clr>
            <a:srgbClr val="A4A3A4"/>
          </p15:clr>
        </p15:guide>
        <p15:guide id="10" orient="horz" pos="4178">
          <p15:clr>
            <a:srgbClr val="A4A3A4"/>
          </p15:clr>
        </p15:guide>
      </p15:sldGuideLst>
    </p:ext>
    <p:ext uri="GoogleSlidesCustomDataVersion2">
      <go:slidesCustomData xmlns:go="http://customooxmlschemas.google.com/" r:id="rId7" roundtripDataSignature="AMtx7mjpPjCTmCog3vWEbyr3K+yDNK578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7197"/>
        <p:guide pos="3885"/>
        <p:guide pos="483"/>
        <p:guide pos="2160" orient="horz"/>
        <p:guide pos="572" orient="horz"/>
        <p:guide pos="232" orient="horz"/>
        <p:guide pos="845" orient="horz"/>
        <p:guide pos="2933"/>
        <p:guide pos="5564"/>
        <p:guide pos="4178"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3037840" cy="466434"/>
          </a:xfrm>
          <a:prstGeom prst="rect">
            <a:avLst/>
          </a:prstGeom>
          <a:noFill/>
          <a:ln>
            <a:noFill/>
          </a:ln>
        </p:spPr>
        <p:txBody>
          <a:bodyPr anchorCtr="0" anchor="t" bIns="46575" lIns="93150" spcFirstLastPara="1" rIns="93150"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70938" y="0"/>
            <a:ext cx="3037840" cy="466434"/>
          </a:xfrm>
          <a:prstGeom prst="rect">
            <a:avLst/>
          </a:prstGeom>
          <a:noFill/>
          <a:ln>
            <a:noFill/>
          </a:ln>
        </p:spPr>
        <p:txBody>
          <a:bodyPr anchorCtr="0" anchor="t" bIns="46575" lIns="93150" spcFirstLastPara="1" rIns="93150" wrap="square" tIns="46575">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040" y="4473893"/>
            <a:ext cx="5608320" cy="3660459"/>
          </a:xfrm>
          <a:prstGeom prst="rect">
            <a:avLst/>
          </a:prstGeom>
          <a:noFill/>
          <a:ln>
            <a:noFill/>
          </a:ln>
        </p:spPr>
        <p:txBody>
          <a:bodyPr anchorCtr="0" anchor="t" bIns="46575" lIns="93150" spcFirstLastPara="1" rIns="93150" wrap="square" tIns="46575">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1" y="8829968"/>
            <a:ext cx="3037840" cy="466433"/>
          </a:xfrm>
          <a:prstGeom prst="rect">
            <a:avLst/>
          </a:prstGeom>
          <a:noFill/>
          <a:ln>
            <a:noFill/>
          </a:ln>
        </p:spPr>
        <p:txBody>
          <a:bodyPr anchorCtr="0" anchor="b" bIns="46575" lIns="93150" spcFirstLastPara="1" rIns="93150"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70938" y="8829968"/>
            <a:ext cx="3037840" cy="466433"/>
          </a:xfrm>
          <a:prstGeom prst="rect">
            <a:avLst/>
          </a:prstGeom>
          <a:noFill/>
          <a:ln>
            <a:noFill/>
          </a:ln>
        </p:spPr>
        <p:txBody>
          <a:bodyPr anchorCtr="0" anchor="b" bIns="46575" lIns="93150" spcFirstLastPara="1" rIns="93150" wrap="square" tIns="46575">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1:notes"/>
          <p:cNvSpPr txBox="1"/>
          <p:nvPr>
            <p:ph idx="1" type="body"/>
          </p:nvPr>
        </p:nvSpPr>
        <p:spPr>
          <a:xfrm>
            <a:off x="701040" y="4473893"/>
            <a:ext cx="5608320" cy="3660459"/>
          </a:xfrm>
          <a:prstGeom prst="rect">
            <a:avLst/>
          </a:prstGeom>
          <a:noFill/>
          <a:ln>
            <a:noFill/>
          </a:ln>
        </p:spPr>
        <p:txBody>
          <a:bodyPr anchorCtr="0" anchor="t" bIns="46575" lIns="93150" spcFirstLastPara="1" rIns="93150" wrap="square" tIns="46575">
            <a:noAutofit/>
          </a:bodyPr>
          <a:lstStyle/>
          <a:p>
            <a:pPr indent="0" lvl="0" marL="0" rtl="0" algn="l">
              <a:spcBef>
                <a:spcPts val="0"/>
              </a:spcBef>
              <a:spcAft>
                <a:spcPts val="0"/>
              </a:spcAft>
              <a:buNone/>
            </a:pPr>
            <a:r>
              <a:t/>
            </a:r>
            <a:endParaRPr/>
          </a:p>
        </p:txBody>
      </p:sp>
      <p:sp>
        <p:nvSpPr>
          <p:cNvPr id="95" name="Google Shape;95;p1:notes"/>
          <p:cNvSpPr txBox="1"/>
          <p:nvPr>
            <p:ph idx="12" type="sldNum"/>
          </p:nvPr>
        </p:nvSpPr>
        <p:spPr>
          <a:xfrm>
            <a:off x="3970938" y="8829968"/>
            <a:ext cx="3037840" cy="466433"/>
          </a:xfrm>
          <a:prstGeom prst="rect">
            <a:avLst/>
          </a:prstGeom>
          <a:noFill/>
          <a:ln>
            <a:noFill/>
          </a:ln>
        </p:spPr>
        <p:txBody>
          <a:bodyPr anchorCtr="0" anchor="b" bIns="46575" lIns="93150" spcFirstLastPara="1" rIns="93150" wrap="square" tIns="46575">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
  <p:cSld name="Content slide">
    <p:spTree>
      <p:nvGrpSpPr>
        <p:cNvPr id="14" name="Shape 14"/>
        <p:cNvGrpSpPr/>
        <p:nvPr/>
      </p:nvGrpSpPr>
      <p:grpSpPr>
        <a:xfrm>
          <a:off x="0" y="0"/>
          <a:ext cx="0" cy="0"/>
          <a:chOff x="0" y="0"/>
          <a:chExt cx="0" cy="0"/>
        </a:xfrm>
      </p:grpSpPr>
      <p:sp>
        <p:nvSpPr>
          <p:cNvPr id="15" name="Google Shape;15;p3"/>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16" name="Google Shape;16;p3"/>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7" name="Google Shape;17;p3"/>
          <p:cNvSpPr txBox="1"/>
          <p:nvPr>
            <p:ph idx="2" type="body"/>
          </p:nvPr>
        </p:nvSpPr>
        <p:spPr>
          <a:xfrm>
            <a:off x="334963" y="1233487"/>
            <a:ext cx="11522075"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guide id="3" pos="211">
          <p15:clr>
            <a:srgbClr val="FBAE40"/>
          </p15:clr>
        </p15:guide>
        <p15:guide id="4" pos="7469">
          <p15:clr>
            <a:srgbClr val="FBAE40"/>
          </p15:clr>
        </p15:guide>
        <p15:guide id="5" orient="horz" pos="77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_Strapline-3 columns">
  <p:cSld name="Content slide_Strapline-3 columns">
    <p:spTree>
      <p:nvGrpSpPr>
        <p:cNvPr id="65" name="Shape 65"/>
        <p:cNvGrpSpPr/>
        <p:nvPr/>
      </p:nvGrpSpPr>
      <p:grpSpPr>
        <a:xfrm>
          <a:off x="0" y="0"/>
          <a:ext cx="0" cy="0"/>
          <a:chOff x="0" y="0"/>
          <a:chExt cx="0" cy="0"/>
        </a:xfrm>
      </p:grpSpPr>
      <p:sp>
        <p:nvSpPr>
          <p:cNvPr id="66" name="Google Shape;66;p12"/>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67" name="Google Shape;67;p12"/>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68" name="Google Shape;68;p12"/>
          <p:cNvSpPr txBox="1"/>
          <p:nvPr>
            <p:ph idx="2" type="body"/>
          </p:nvPr>
        </p:nvSpPr>
        <p:spPr>
          <a:xfrm>
            <a:off x="0" y="876300"/>
            <a:ext cx="12192000" cy="540000"/>
          </a:xfrm>
          <a:prstGeom prst="rect">
            <a:avLst/>
          </a:prstGeom>
          <a:solidFill>
            <a:schemeClr val="accent6"/>
          </a:solidFill>
          <a:ln>
            <a:noFill/>
          </a:ln>
        </p:spPr>
        <p:txBody>
          <a:bodyPr anchorCtr="0" anchor="ctr" bIns="45700" lIns="360000" spcFirstLastPara="1" rIns="360000" wrap="square" tIns="45700">
            <a:noAutofit/>
          </a:bodyPr>
          <a:lstStyle>
            <a:lvl1pPr indent="-228600" lvl="0" marL="457200" marR="0" rtl="0" algn="l">
              <a:spcBef>
                <a:spcPts val="1000"/>
              </a:spcBef>
              <a:spcAft>
                <a:spcPts val="0"/>
              </a:spcAft>
              <a:buClr>
                <a:schemeClr val="accent1"/>
              </a:buClr>
              <a:buSzPts val="800"/>
              <a:buFont typeface="Noto Sans Symbols"/>
              <a:buNone/>
              <a:defRPr b="0" i="1" sz="1000" u="none" cap="none" strike="noStrike">
                <a:solidFill>
                  <a:schemeClr val="dk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69" name="Google Shape;69;p12"/>
          <p:cNvSpPr txBox="1"/>
          <p:nvPr>
            <p:ph idx="3" type="body"/>
          </p:nvPr>
        </p:nvSpPr>
        <p:spPr>
          <a:xfrm>
            <a:off x="334961" y="1752600"/>
            <a:ext cx="3600000" cy="4514848"/>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70" name="Google Shape;70;p12"/>
          <p:cNvSpPr txBox="1"/>
          <p:nvPr>
            <p:ph idx="4" type="body"/>
          </p:nvPr>
        </p:nvSpPr>
        <p:spPr>
          <a:xfrm>
            <a:off x="8257039" y="1752600"/>
            <a:ext cx="3600000" cy="4514848"/>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71" name="Google Shape;71;p12"/>
          <p:cNvSpPr txBox="1"/>
          <p:nvPr>
            <p:ph idx="5" type="body"/>
          </p:nvPr>
        </p:nvSpPr>
        <p:spPr>
          <a:xfrm>
            <a:off x="4296000" y="1752600"/>
            <a:ext cx="3600000" cy="4514848"/>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ge break">
  <p:cSld name="Page break">
    <p:spTree>
      <p:nvGrpSpPr>
        <p:cNvPr id="72" name="Shape 72"/>
        <p:cNvGrpSpPr/>
        <p:nvPr/>
      </p:nvGrpSpPr>
      <p:grpSpPr>
        <a:xfrm>
          <a:off x="0" y="0"/>
          <a:ext cx="0" cy="0"/>
          <a:chOff x="0" y="0"/>
          <a:chExt cx="0" cy="0"/>
        </a:xfrm>
      </p:grpSpPr>
      <p:pic>
        <p:nvPicPr>
          <p:cNvPr descr="A blue square with white lines&#10;&#10;Description automatically generated" id="73" name="Google Shape;73;p13"/>
          <p:cNvPicPr preferRelativeResize="0"/>
          <p:nvPr/>
        </p:nvPicPr>
        <p:blipFill rotWithShape="1">
          <a:blip r:embed="rId2">
            <a:alphaModFix/>
          </a:blip>
          <a:srcRect b="-1" l="17778" r="0" t="0"/>
          <a:stretch/>
        </p:blipFill>
        <p:spPr>
          <a:xfrm rot="10800000">
            <a:off x="20" y="10"/>
            <a:ext cx="12191980" cy="6857990"/>
          </a:xfrm>
          <a:prstGeom prst="rect">
            <a:avLst/>
          </a:prstGeom>
          <a:noFill/>
          <a:ln>
            <a:noFill/>
          </a:ln>
        </p:spPr>
      </p:pic>
      <p:sp>
        <p:nvSpPr>
          <p:cNvPr id="74" name="Google Shape;74;p13"/>
          <p:cNvSpPr txBox="1"/>
          <p:nvPr>
            <p:ph type="title"/>
          </p:nvPr>
        </p:nvSpPr>
        <p:spPr>
          <a:xfrm>
            <a:off x="4058814" y="2304660"/>
            <a:ext cx="7343193" cy="2753567"/>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chemeClr val="lt1"/>
              </a:buClr>
              <a:buSzPts val="4400"/>
              <a:buFont typeface="Arial"/>
              <a:buNone/>
              <a:defRPr b="1" i="0" sz="44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5" name="Google Shape;75;p13"/>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ondary page break">
  <p:cSld name="Secondary page break">
    <p:spTree>
      <p:nvGrpSpPr>
        <p:cNvPr id="76" name="Shape 76"/>
        <p:cNvGrpSpPr/>
        <p:nvPr/>
      </p:nvGrpSpPr>
      <p:grpSpPr>
        <a:xfrm>
          <a:off x="0" y="0"/>
          <a:ext cx="0" cy="0"/>
          <a:chOff x="0" y="0"/>
          <a:chExt cx="0" cy="0"/>
        </a:xfrm>
      </p:grpSpPr>
      <p:pic>
        <p:nvPicPr>
          <p:cNvPr descr="A blue square with white lines&#10;&#10;Description automatically generated" id="77" name="Google Shape;77;p14"/>
          <p:cNvPicPr preferRelativeResize="0"/>
          <p:nvPr/>
        </p:nvPicPr>
        <p:blipFill rotWithShape="1">
          <a:blip r:embed="rId2">
            <a:alphaModFix/>
          </a:blip>
          <a:srcRect b="-1" l="17778" r="0" t="0"/>
          <a:stretch/>
        </p:blipFill>
        <p:spPr>
          <a:xfrm flipH="1" rot="10800000">
            <a:off x="20" y="10"/>
            <a:ext cx="12191980" cy="6857990"/>
          </a:xfrm>
          <a:prstGeom prst="rect">
            <a:avLst/>
          </a:prstGeom>
          <a:noFill/>
          <a:ln>
            <a:noFill/>
          </a:ln>
        </p:spPr>
      </p:pic>
      <p:sp>
        <p:nvSpPr>
          <p:cNvPr id="78" name="Google Shape;78;p14"/>
          <p:cNvSpPr txBox="1"/>
          <p:nvPr>
            <p:ph type="title"/>
          </p:nvPr>
        </p:nvSpPr>
        <p:spPr>
          <a:xfrm>
            <a:off x="884304" y="2304660"/>
            <a:ext cx="7343193" cy="2753567"/>
          </a:xfrm>
          <a:prstGeom prst="rect">
            <a:avLst/>
          </a:prstGeom>
          <a:noFill/>
          <a:ln>
            <a:noFill/>
          </a:ln>
        </p:spPr>
        <p:txBody>
          <a:bodyPr anchorCtr="0" anchor="t" bIns="45700" lIns="91425" spcFirstLastPara="1" rIns="91425" wrap="square" tIns="45700">
            <a:normAutofit/>
          </a:bodyPr>
          <a:lstStyle>
            <a:lvl1pPr lvl="0" marR="0" rtl="0" algn="r">
              <a:spcBef>
                <a:spcPts val="0"/>
              </a:spcBef>
              <a:spcAft>
                <a:spcPts val="0"/>
              </a:spcAft>
              <a:buClr>
                <a:schemeClr val="lt1"/>
              </a:buClr>
              <a:buSzPts val="4400"/>
              <a:buFont typeface="Arial"/>
              <a:buNone/>
              <a:defRPr b="1" i="0" sz="44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9" name="Google Shape;79;p14"/>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pic>
        <p:nvPicPr>
          <p:cNvPr descr="A blue square with white lines&#10;&#10;Description automatically generated" id="81" name="Google Shape;81;p15"/>
          <p:cNvPicPr preferRelativeResize="0"/>
          <p:nvPr/>
        </p:nvPicPr>
        <p:blipFill rotWithShape="1">
          <a:blip r:embed="rId2">
            <a:alphaModFix/>
          </a:blip>
          <a:srcRect b="-1" l="-59" r="26655" t="-1"/>
          <a:stretch/>
        </p:blipFill>
        <p:spPr>
          <a:xfrm rot="10800000">
            <a:off x="-177800" y="-114300"/>
            <a:ext cx="12484100" cy="7086600"/>
          </a:xfrm>
          <a:prstGeom prst="rect">
            <a:avLst/>
          </a:prstGeom>
          <a:noFill/>
          <a:ln>
            <a:noFill/>
          </a:ln>
        </p:spPr>
      </p:pic>
      <p:pic>
        <p:nvPicPr>
          <p:cNvPr descr="A blue text on a black background&#10;&#10;Description automatically generated" id="82" name="Google Shape;82;p15"/>
          <p:cNvPicPr preferRelativeResize="0"/>
          <p:nvPr/>
        </p:nvPicPr>
        <p:blipFill rotWithShape="1">
          <a:blip r:embed="rId3">
            <a:alphaModFix/>
          </a:blip>
          <a:srcRect b="0" l="0" r="76363" t="0"/>
          <a:stretch/>
        </p:blipFill>
        <p:spPr>
          <a:xfrm>
            <a:off x="4660055" y="748080"/>
            <a:ext cx="2871889" cy="3119401"/>
          </a:xfrm>
          <a:prstGeom prst="rect">
            <a:avLst/>
          </a:prstGeom>
          <a:noFill/>
          <a:ln>
            <a:noFill/>
          </a:ln>
        </p:spPr>
      </p:pic>
      <p:sp>
        <p:nvSpPr>
          <p:cNvPr id="83" name="Google Shape;83;p15"/>
          <p:cNvSpPr txBox="1"/>
          <p:nvPr/>
        </p:nvSpPr>
        <p:spPr>
          <a:xfrm>
            <a:off x="272302" y="5056243"/>
            <a:ext cx="2820520" cy="138499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GB" sz="1200" u="none" cap="none" strike="noStrike">
                <a:solidFill>
                  <a:schemeClr val="lt1"/>
                </a:solidFill>
                <a:latin typeface="Arial"/>
                <a:ea typeface="Arial"/>
                <a:cs typeface="Arial"/>
                <a:sym typeface="Arial"/>
              </a:rPr>
              <a:t>BellchambersBarrett</a:t>
            </a:r>
            <a:endParaRPr/>
          </a:p>
          <a:p>
            <a:pPr indent="0" lvl="0" marL="0" marR="0" rtl="0" algn="l">
              <a:spcBef>
                <a:spcPts val="0"/>
              </a:spcBef>
              <a:spcAft>
                <a:spcPts val="0"/>
              </a:spcAft>
              <a:buNone/>
            </a:pPr>
            <a:r>
              <a:rPr b="1" lang="en-GB" sz="1200">
                <a:solidFill>
                  <a:schemeClr val="lt1"/>
                </a:solidFill>
                <a:latin typeface="Arial"/>
                <a:ea typeface="Arial"/>
                <a:cs typeface="Arial"/>
                <a:sym typeface="Arial"/>
              </a:rPr>
              <a:t>p</a:t>
            </a:r>
            <a:r>
              <a:rPr lang="en-GB" sz="1200">
                <a:solidFill>
                  <a:schemeClr val="lt1"/>
                </a:solidFill>
                <a:latin typeface="Arial"/>
                <a:ea typeface="Arial"/>
                <a:cs typeface="Arial"/>
                <a:sym typeface="Arial"/>
              </a:rPr>
              <a:t> (+61 2) 6239 5011 </a:t>
            </a:r>
            <a:br>
              <a:rPr lang="en-GB" sz="1200">
                <a:solidFill>
                  <a:schemeClr val="lt1"/>
                </a:solidFill>
                <a:latin typeface="Arial"/>
                <a:ea typeface="Arial"/>
                <a:cs typeface="Arial"/>
                <a:sym typeface="Arial"/>
              </a:rPr>
            </a:br>
            <a:r>
              <a:rPr b="1" lang="en-GB" sz="1200">
                <a:solidFill>
                  <a:schemeClr val="lt1"/>
                </a:solidFill>
                <a:latin typeface="Arial"/>
                <a:ea typeface="Arial"/>
                <a:cs typeface="Arial"/>
                <a:sym typeface="Arial"/>
              </a:rPr>
              <a:t>e</a:t>
            </a:r>
            <a:r>
              <a:rPr lang="en-GB" sz="1200">
                <a:solidFill>
                  <a:schemeClr val="lt1"/>
                </a:solidFill>
                <a:latin typeface="Arial"/>
                <a:ea typeface="Arial"/>
                <a:cs typeface="Arial"/>
                <a:sym typeface="Arial"/>
              </a:rPr>
              <a:t> admin@bellchambersbarrett.com.au</a:t>
            </a:r>
            <a:endParaRPr/>
          </a:p>
          <a:p>
            <a:pPr indent="0" lvl="0" marL="0" marR="0" rtl="0" algn="l">
              <a:spcBef>
                <a:spcPts val="0"/>
              </a:spcBef>
              <a:spcAft>
                <a:spcPts val="0"/>
              </a:spcAft>
              <a:buNone/>
            </a:pPr>
            <a:r>
              <a:rPr lang="en-GB" sz="1200">
                <a:solidFill>
                  <a:schemeClr val="lt1"/>
                </a:solidFill>
                <a:latin typeface="Arial"/>
                <a:ea typeface="Arial"/>
                <a:cs typeface="Arial"/>
                <a:sym typeface="Arial"/>
              </a:rPr>
              <a:t>Level 3, 14 Childers Street, </a:t>
            </a:r>
            <a:br>
              <a:rPr lang="en-GB" sz="1200">
                <a:solidFill>
                  <a:schemeClr val="lt1"/>
                </a:solidFill>
                <a:latin typeface="Arial"/>
                <a:ea typeface="Arial"/>
                <a:cs typeface="Arial"/>
                <a:sym typeface="Arial"/>
              </a:rPr>
            </a:br>
            <a:r>
              <a:rPr lang="en-GB" sz="1200">
                <a:solidFill>
                  <a:schemeClr val="lt1"/>
                </a:solidFill>
                <a:latin typeface="Arial"/>
                <a:ea typeface="Arial"/>
                <a:cs typeface="Arial"/>
                <a:sym typeface="Arial"/>
              </a:rPr>
              <a:t>Canberra ACT 2601</a:t>
            </a:r>
            <a:endParaRPr/>
          </a:p>
          <a:p>
            <a:pPr indent="0" lvl="0" marL="0" marR="0" rtl="0" algn="l">
              <a:spcBef>
                <a:spcPts val="0"/>
              </a:spcBef>
              <a:spcAft>
                <a:spcPts val="0"/>
              </a:spcAft>
              <a:buNone/>
            </a:pPr>
            <a:r>
              <a:rPr lang="en-GB" sz="1200">
                <a:solidFill>
                  <a:schemeClr val="lt1"/>
                </a:solidFill>
                <a:latin typeface="Arial"/>
                <a:ea typeface="Arial"/>
                <a:cs typeface="Arial"/>
                <a:sym typeface="Arial"/>
              </a:rPr>
              <a:t>PO Box 4390 Kingston ACT 2604</a:t>
            </a:r>
            <a:endParaRPr/>
          </a:p>
          <a:p>
            <a:pPr indent="0" lvl="0" marL="0" marR="0" rtl="0" algn="l">
              <a:spcBef>
                <a:spcPts val="0"/>
              </a:spcBef>
              <a:spcAft>
                <a:spcPts val="0"/>
              </a:spcAft>
              <a:buNone/>
            </a:pPr>
            <a:r>
              <a:rPr lang="en-GB" sz="1200">
                <a:solidFill>
                  <a:schemeClr val="lt1"/>
                </a:solidFill>
                <a:latin typeface="Arial"/>
                <a:ea typeface="Arial"/>
                <a:cs typeface="Arial"/>
                <a:sym typeface="Arial"/>
              </a:rPr>
              <a:t>ABN 14 942 509 138</a:t>
            </a:r>
            <a:endParaRPr sz="1200">
              <a:solidFill>
                <a:schemeClr val="lt1"/>
              </a:solidFill>
              <a:highlight>
                <a:srgbClr val="FFFF00"/>
              </a:highlight>
              <a:latin typeface="Arial"/>
              <a:ea typeface="Arial"/>
              <a:cs typeface="Arial"/>
              <a:sym typeface="Arial"/>
            </a:endParaRPr>
          </a:p>
        </p:txBody>
      </p:sp>
      <p:sp>
        <p:nvSpPr>
          <p:cNvPr id="84" name="Google Shape;84;p15"/>
          <p:cNvSpPr txBox="1"/>
          <p:nvPr/>
        </p:nvSpPr>
        <p:spPr>
          <a:xfrm>
            <a:off x="272302" y="6441238"/>
            <a:ext cx="6442261"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000">
                <a:solidFill>
                  <a:schemeClr val="lt1"/>
                </a:solidFill>
                <a:latin typeface="Arial"/>
                <a:ea typeface="Arial"/>
                <a:cs typeface="Arial"/>
                <a:sym typeface="Arial"/>
              </a:rPr>
              <a:t>Liability limited by a scheme approved under Professional Standards legislation</a:t>
            </a:r>
            <a:endParaRPr/>
          </a:p>
        </p:txBody>
      </p:sp>
      <p:sp>
        <p:nvSpPr>
          <p:cNvPr id="85" name="Google Shape;85;p15"/>
          <p:cNvSpPr/>
          <p:nvPr/>
        </p:nvSpPr>
        <p:spPr>
          <a:xfrm>
            <a:off x="3946212" y="3867481"/>
            <a:ext cx="4299575" cy="4770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2500">
                <a:solidFill>
                  <a:schemeClr val="accent1"/>
                </a:solidFill>
                <a:latin typeface="Arial"/>
                <a:ea typeface="Arial"/>
                <a:cs typeface="Arial"/>
                <a:sym typeface="Arial"/>
              </a:rPr>
              <a:t>bellchambersbarrett.com.au</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ore white space">
  <p:cSld name="More white space">
    <p:spTree>
      <p:nvGrpSpPr>
        <p:cNvPr id="86" name="Shape 86"/>
        <p:cNvGrpSpPr/>
        <p:nvPr/>
      </p:nvGrpSpPr>
      <p:grpSpPr>
        <a:xfrm>
          <a:off x="0" y="0"/>
          <a:ext cx="0" cy="0"/>
          <a:chOff x="0" y="0"/>
          <a:chExt cx="0" cy="0"/>
        </a:xfrm>
      </p:grpSpPr>
      <p:sp>
        <p:nvSpPr>
          <p:cNvPr id="87" name="Google Shape;87;p16"/>
          <p:cNvSpPr txBox="1"/>
          <p:nvPr>
            <p:ph idx="12" type="sldNum"/>
          </p:nvPr>
        </p:nvSpPr>
        <p:spPr>
          <a:xfrm>
            <a:off x="11171056" y="61937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sz="1000">
                <a:solidFill>
                  <a:schemeClr val="lt1"/>
                </a:solidFill>
                <a:latin typeface="Arial"/>
                <a:ea typeface="Arial"/>
                <a:cs typeface="Arial"/>
                <a:sym typeface="Arial"/>
              </a:defRPr>
            </a:lvl1pPr>
            <a:lvl2pPr indent="0" lvl="1" marL="0" algn="r">
              <a:spcBef>
                <a:spcPts val="0"/>
              </a:spcBef>
              <a:buNone/>
              <a:defRPr b="1" sz="1000">
                <a:solidFill>
                  <a:schemeClr val="lt1"/>
                </a:solidFill>
                <a:latin typeface="Arial"/>
                <a:ea typeface="Arial"/>
                <a:cs typeface="Arial"/>
                <a:sym typeface="Arial"/>
              </a:defRPr>
            </a:lvl2pPr>
            <a:lvl3pPr indent="0" lvl="2" marL="0" algn="r">
              <a:spcBef>
                <a:spcPts val="0"/>
              </a:spcBef>
              <a:buNone/>
              <a:defRPr b="1" sz="1000">
                <a:solidFill>
                  <a:schemeClr val="lt1"/>
                </a:solidFill>
                <a:latin typeface="Arial"/>
                <a:ea typeface="Arial"/>
                <a:cs typeface="Arial"/>
                <a:sym typeface="Arial"/>
              </a:defRPr>
            </a:lvl3pPr>
            <a:lvl4pPr indent="0" lvl="3" marL="0" algn="r">
              <a:spcBef>
                <a:spcPts val="0"/>
              </a:spcBef>
              <a:buNone/>
              <a:defRPr b="1" sz="1000">
                <a:solidFill>
                  <a:schemeClr val="lt1"/>
                </a:solidFill>
                <a:latin typeface="Arial"/>
                <a:ea typeface="Arial"/>
                <a:cs typeface="Arial"/>
                <a:sym typeface="Arial"/>
              </a:defRPr>
            </a:lvl4pPr>
            <a:lvl5pPr indent="0" lvl="4" marL="0" algn="r">
              <a:spcBef>
                <a:spcPts val="0"/>
              </a:spcBef>
              <a:buNone/>
              <a:defRPr b="1" sz="1000">
                <a:solidFill>
                  <a:schemeClr val="lt1"/>
                </a:solidFill>
                <a:latin typeface="Arial"/>
                <a:ea typeface="Arial"/>
                <a:cs typeface="Arial"/>
                <a:sym typeface="Arial"/>
              </a:defRPr>
            </a:lvl5pPr>
            <a:lvl6pPr indent="0" lvl="5" marL="0" algn="r">
              <a:spcBef>
                <a:spcPts val="0"/>
              </a:spcBef>
              <a:buNone/>
              <a:defRPr b="1" sz="1000">
                <a:solidFill>
                  <a:schemeClr val="lt1"/>
                </a:solidFill>
                <a:latin typeface="Arial"/>
                <a:ea typeface="Arial"/>
                <a:cs typeface="Arial"/>
                <a:sym typeface="Arial"/>
              </a:defRPr>
            </a:lvl6pPr>
            <a:lvl7pPr indent="0" lvl="6" marL="0" algn="r">
              <a:spcBef>
                <a:spcPts val="0"/>
              </a:spcBef>
              <a:buNone/>
              <a:defRPr b="1" sz="1000">
                <a:solidFill>
                  <a:schemeClr val="lt1"/>
                </a:solidFill>
                <a:latin typeface="Arial"/>
                <a:ea typeface="Arial"/>
                <a:cs typeface="Arial"/>
                <a:sym typeface="Arial"/>
              </a:defRPr>
            </a:lvl7pPr>
            <a:lvl8pPr indent="0" lvl="7" marL="0" algn="r">
              <a:spcBef>
                <a:spcPts val="0"/>
              </a:spcBef>
              <a:buNone/>
              <a:defRPr b="1" sz="1000">
                <a:solidFill>
                  <a:schemeClr val="lt1"/>
                </a:solidFill>
                <a:latin typeface="Arial"/>
                <a:ea typeface="Arial"/>
                <a:cs typeface="Arial"/>
                <a:sym typeface="Arial"/>
              </a:defRPr>
            </a:lvl8pPr>
            <a:lvl9pPr indent="0" lvl="8" marL="0" algn="r">
              <a:spcBef>
                <a:spcPts val="0"/>
              </a:spcBef>
              <a:buNone/>
              <a:defRPr b="1" sz="10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88" name="Google Shape;88;p16"/>
          <p:cNvSpPr/>
          <p:nvPr/>
        </p:nvSpPr>
        <p:spPr>
          <a:xfrm>
            <a:off x="0" y="0"/>
            <a:ext cx="12192001" cy="6629400"/>
          </a:xfrm>
          <a:prstGeom prst="rect">
            <a:avLst/>
          </a:prstGeom>
          <a:solidFill>
            <a:schemeClr val="lt1"/>
          </a:solidFill>
          <a:ln cap="rnd" cmpd="sng" w="1905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9" name="Google Shape;89;p16"/>
          <p:cNvSpPr txBox="1"/>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GB" sz="1000">
                <a:solidFill>
                  <a:schemeClr val="lt1"/>
                </a:solidFill>
                <a:latin typeface="Arial"/>
                <a:ea typeface="Arial"/>
                <a:cs typeface="Arial"/>
                <a:sym typeface="Arial"/>
              </a:rPr>
              <a:t>‹#›</a:t>
            </a:fld>
            <a:endParaRPr b="1" sz="1000">
              <a:solidFill>
                <a:schemeClr val="lt1"/>
              </a:solidFill>
              <a:latin typeface="Arial"/>
              <a:ea typeface="Arial"/>
              <a:cs typeface="Arial"/>
              <a:sym typeface="Arial"/>
            </a:endParaRPr>
          </a:p>
        </p:txBody>
      </p:sp>
      <p:sp>
        <p:nvSpPr>
          <p:cNvPr id="90" name="Google Shape;90;p16"/>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accent2"/>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91" name="Google Shape;91;p16"/>
          <p:cNvSpPr txBox="1"/>
          <p:nvPr>
            <p:ph idx="2" type="body"/>
          </p:nvPr>
        </p:nvSpPr>
        <p:spPr>
          <a:xfrm>
            <a:off x="334963" y="1233487"/>
            <a:ext cx="11522075"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8" name="Shape 18"/>
        <p:cNvGrpSpPr/>
        <p:nvPr/>
      </p:nvGrpSpPr>
      <p:grpSpPr>
        <a:xfrm>
          <a:off x="0" y="0"/>
          <a:ext cx="0" cy="0"/>
          <a:chOff x="0" y="0"/>
          <a:chExt cx="0" cy="0"/>
        </a:xfrm>
      </p:grpSpPr>
      <p:pic>
        <p:nvPicPr>
          <p:cNvPr descr="A blue square with white lines&#10;&#10;Description automatically generated" id="19" name="Google Shape;19;p4"/>
          <p:cNvPicPr preferRelativeResize="0"/>
          <p:nvPr/>
        </p:nvPicPr>
        <p:blipFill rotWithShape="1">
          <a:blip r:embed="rId2">
            <a:alphaModFix/>
          </a:blip>
          <a:srcRect b="0" l="0" r="0" t="0"/>
          <a:stretch/>
        </p:blipFill>
        <p:spPr>
          <a:xfrm>
            <a:off x="0" y="-1490"/>
            <a:ext cx="12191999" cy="5630767"/>
          </a:xfrm>
          <a:prstGeom prst="rect">
            <a:avLst/>
          </a:prstGeom>
          <a:noFill/>
          <a:ln>
            <a:noFill/>
          </a:ln>
        </p:spPr>
      </p:pic>
      <p:sp>
        <p:nvSpPr>
          <p:cNvPr id="20" name="Google Shape;20;p4"/>
          <p:cNvSpPr txBox="1"/>
          <p:nvPr>
            <p:ph type="ctrTitle"/>
          </p:nvPr>
        </p:nvSpPr>
        <p:spPr>
          <a:xfrm>
            <a:off x="347063" y="812534"/>
            <a:ext cx="7766936" cy="769441"/>
          </a:xfrm>
          <a:prstGeom prst="rect">
            <a:avLst/>
          </a:prstGeom>
          <a:noFill/>
          <a:ln>
            <a:noFill/>
          </a:ln>
        </p:spPr>
        <p:txBody>
          <a:bodyPr anchorCtr="0" anchor="t" bIns="45700" lIns="91425" spcFirstLastPara="1" rIns="91425" wrap="square" tIns="45700">
            <a:spAutoFit/>
          </a:bodyPr>
          <a:lstStyle>
            <a:lvl1pPr lvl="0" marR="0" rtl="0" algn="l">
              <a:spcBef>
                <a:spcPts val="0"/>
              </a:spcBef>
              <a:spcAft>
                <a:spcPts val="0"/>
              </a:spcAft>
              <a:buClr>
                <a:schemeClr val="lt1"/>
              </a:buClr>
              <a:buSzPts val="4400"/>
              <a:buFont typeface="Arial"/>
              <a:buNone/>
              <a:defRPr b="1" i="0" sz="44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1" name="Google Shape;21;p4"/>
          <p:cNvSpPr txBox="1"/>
          <p:nvPr>
            <p:ph idx="1" type="subTitle"/>
          </p:nvPr>
        </p:nvSpPr>
        <p:spPr>
          <a:xfrm>
            <a:off x="347063" y="2668307"/>
            <a:ext cx="7766936" cy="1096899"/>
          </a:xfrm>
          <a:prstGeom prst="rect">
            <a:avLst/>
          </a:prstGeom>
          <a:noFill/>
          <a:ln>
            <a:noFill/>
          </a:ln>
        </p:spPr>
        <p:txBody>
          <a:bodyPr anchorCtr="0" anchor="t" bIns="45700" lIns="91425" spcFirstLastPara="1" rIns="91425" wrap="square" tIns="45700">
            <a:noAutofit/>
          </a:bodyPr>
          <a:lstStyle>
            <a:lvl1pPr lvl="0" marR="0" rtl="0" algn="l">
              <a:spcBef>
                <a:spcPts val="1000"/>
              </a:spcBef>
              <a:spcAft>
                <a:spcPts val="0"/>
              </a:spcAft>
              <a:buClr>
                <a:schemeClr val="accent1"/>
              </a:buClr>
              <a:buSzPts val="2240"/>
              <a:buFont typeface="Noto Sans Symbols"/>
              <a:buNone/>
              <a:defRPr b="1" i="0" sz="2800" u="none" cap="none" strike="noStrike">
                <a:solidFill>
                  <a:schemeClr val="lt1"/>
                </a:solidFill>
                <a:latin typeface="Arial"/>
                <a:ea typeface="Arial"/>
                <a:cs typeface="Arial"/>
                <a:sym typeface="Arial"/>
              </a:defRPr>
            </a:lvl1pPr>
            <a:lvl2pPr lvl="1" marR="0" rtl="0" algn="ctr">
              <a:spcBef>
                <a:spcPts val="1000"/>
              </a:spcBef>
              <a:spcAft>
                <a:spcPts val="0"/>
              </a:spcAft>
              <a:buClr>
                <a:schemeClr val="accent1"/>
              </a:buClr>
              <a:buSzPts val="1280"/>
              <a:buFont typeface="Noto Sans Symbols"/>
              <a:buNone/>
              <a:defRPr b="0" i="0" sz="1600" u="none" cap="none" strike="noStrike">
                <a:solidFill>
                  <a:srgbClr val="888888"/>
                </a:solidFill>
                <a:latin typeface="Arial"/>
                <a:ea typeface="Arial"/>
                <a:cs typeface="Arial"/>
                <a:sym typeface="Arial"/>
              </a:defRPr>
            </a:lvl2pPr>
            <a:lvl3pPr lvl="2" marR="0" rtl="0" algn="ctr">
              <a:spcBef>
                <a:spcPts val="1000"/>
              </a:spcBef>
              <a:spcAft>
                <a:spcPts val="0"/>
              </a:spcAft>
              <a:buClr>
                <a:schemeClr val="accent1"/>
              </a:buClr>
              <a:buSzPts val="1120"/>
              <a:buFont typeface="Noto Sans Symbols"/>
              <a:buNone/>
              <a:defRPr b="0" i="0" sz="1400" u="none" cap="none" strike="noStrike">
                <a:solidFill>
                  <a:srgbClr val="888888"/>
                </a:solidFill>
                <a:latin typeface="Arial"/>
                <a:ea typeface="Arial"/>
                <a:cs typeface="Arial"/>
                <a:sym typeface="Arial"/>
              </a:defRPr>
            </a:lvl3pPr>
            <a:lvl4pPr lvl="3"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4pPr>
            <a:lvl5pPr lvl="4"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5pPr>
            <a:lvl6pPr lvl="5"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6pPr>
            <a:lvl7pPr lvl="6"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7pPr>
            <a:lvl8pPr lvl="7"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8pPr>
            <a:lvl9pPr lvl="8" marR="0" rtl="0" algn="ctr">
              <a:spcBef>
                <a:spcPts val="1000"/>
              </a:spcBef>
              <a:spcAft>
                <a:spcPts val="0"/>
              </a:spcAft>
              <a:buClr>
                <a:schemeClr val="accent1"/>
              </a:buClr>
              <a:buSzPts val="960"/>
              <a:buFont typeface="Noto Sans Symbols"/>
              <a:buNone/>
              <a:defRPr b="0" i="0" sz="1200" u="none" cap="none" strike="noStrike">
                <a:solidFill>
                  <a:srgbClr val="888888"/>
                </a:solidFill>
                <a:latin typeface="Arial"/>
                <a:ea typeface="Arial"/>
                <a:cs typeface="Arial"/>
                <a:sym typeface="Arial"/>
              </a:defRPr>
            </a:lvl9pPr>
          </a:lstStyle>
          <a:p/>
        </p:txBody>
      </p:sp>
      <p:sp>
        <p:nvSpPr>
          <p:cNvPr id="22" name="Google Shape;22;p4"/>
          <p:cNvSpPr txBox="1"/>
          <p:nvPr>
            <p:ph idx="2" type="body"/>
          </p:nvPr>
        </p:nvSpPr>
        <p:spPr>
          <a:xfrm>
            <a:off x="347064" y="3934880"/>
            <a:ext cx="7766936" cy="1566034"/>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1000"/>
              </a:spcBef>
              <a:spcAft>
                <a:spcPts val="0"/>
              </a:spcAft>
              <a:buClr>
                <a:schemeClr val="accent1"/>
              </a:buClr>
              <a:buSzPts val="1440"/>
              <a:buFont typeface="Noto Sans Symbols"/>
              <a:buNone/>
              <a:defRPr b="0" i="0" sz="18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pic>
        <p:nvPicPr>
          <p:cNvPr descr="A blue and black text&#10;&#10;AI-generated content may be incorrect." id="23" name="Google Shape;23;p4"/>
          <p:cNvPicPr preferRelativeResize="0"/>
          <p:nvPr/>
        </p:nvPicPr>
        <p:blipFill rotWithShape="1">
          <a:blip r:embed="rId3">
            <a:alphaModFix/>
          </a:blip>
          <a:srcRect b="0" l="0" r="0" t="0"/>
          <a:stretch/>
        </p:blipFill>
        <p:spPr>
          <a:xfrm>
            <a:off x="246165" y="5700771"/>
            <a:ext cx="3109683" cy="860541"/>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OPOSAL Contents">
  <p:cSld name="PROPOSAL Contents">
    <p:spTree>
      <p:nvGrpSpPr>
        <p:cNvPr id="24" name="Shape 24"/>
        <p:cNvGrpSpPr/>
        <p:nvPr/>
      </p:nvGrpSpPr>
      <p:grpSpPr>
        <a:xfrm>
          <a:off x="0" y="0"/>
          <a:ext cx="0" cy="0"/>
          <a:chOff x="0" y="0"/>
          <a:chExt cx="0" cy="0"/>
        </a:xfrm>
      </p:grpSpPr>
      <p:sp>
        <p:nvSpPr>
          <p:cNvPr id="25" name="Google Shape;25;p5"/>
          <p:cNvSpPr/>
          <p:nvPr/>
        </p:nvSpPr>
        <p:spPr>
          <a:xfrm>
            <a:off x="0" y="1190624"/>
            <a:ext cx="8872695" cy="4149127"/>
          </a:xfrm>
          <a:prstGeom prst="rect">
            <a:avLst/>
          </a:prstGeom>
          <a:solidFill>
            <a:srgbClr val="04829D"/>
          </a:solidFill>
          <a:ln>
            <a:noFill/>
          </a:ln>
        </p:spPr>
        <p:txBody>
          <a:bodyPr anchorCtr="0" anchor="ctr" bIns="45700" lIns="720000" spcFirstLastPara="1" rIns="91425" wrap="square" tIns="45700">
            <a:noAutofit/>
          </a:bodyPr>
          <a:lstStyle/>
          <a:p>
            <a:pPr indent="0" lvl="0" marL="0" marR="0" rtl="0" algn="l">
              <a:lnSpc>
                <a:spcPct val="100000"/>
              </a:lnSpc>
              <a:spcBef>
                <a:spcPts val="0"/>
              </a:spcBef>
              <a:spcAft>
                <a:spcPts val="0"/>
              </a:spcAft>
              <a:buClr>
                <a:schemeClr val="lt1"/>
              </a:buClr>
              <a:buSzPts val="4400"/>
              <a:buFont typeface="Arial"/>
              <a:buNone/>
            </a:pPr>
            <a:r>
              <a:t/>
            </a:r>
            <a:endParaRPr b="1" i="0" sz="4400" u="none" cap="none" strike="noStrike">
              <a:solidFill>
                <a:schemeClr val="lt1"/>
              </a:solidFill>
              <a:latin typeface="Arial"/>
              <a:ea typeface="Arial"/>
              <a:cs typeface="Arial"/>
              <a:sym typeface="Arial"/>
            </a:endParaRPr>
          </a:p>
        </p:txBody>
      </p:sp>
      <p:sp>
        <p:nvSpPr>
          <p:cNvPr id="26" name="Google Shape;26;p5"/>
          <p:cNvSpPr/>
          <p:nvPr>
            <p:ph idx="2" type="tbl"/>
          </p:nvPr>
        </p:nvSpPr>
        <p:spPr>
          <a:xfrm>
            <a:off x="341089" y="1575510"/>
            <a:ext cx="8190516" cy="337935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7" name="Google Shape;27;p5"/>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28" name="Google Shape;28;p5"/>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29" name="Google Shape;29;p5"/>
          <p:cNvSpPr txBox="1"/>
          <p:nvPr/>
        </p:nvSpPr>
        <p:spPr>
          <a:xfrm>
            <a:off x="334963" y="5502648"/>
            <a:ext cx="8537732" cy="994397"/>
          </a:xfrm>
          <a:prstGeom prst="rect">
            <a:avLst/>
          </a:prstGeom>
          <a:noFill/>
          <a:ln>
            <a:noFill/>
          </a:ln>
        </p:spPr>
        <p:txBody>
          <a:bodyPr anchorCtr="0" anchor="t" bIns="45700" lIns="0" spcFirstLastPara="1" rIns="0" wrap="square" tIns="45700">
            <a:noAutofit/>
          </a:bodyPr>
          <a:lstStyle/>
          <a:p>
            <a:pPr indent="0" lvl="0" marL="0" marR="0" rtl="0" algn="l">
              <a:spcBef>
                <a:spcPts val="0"/>
              </a:spcBef>
              <a:spcAft>
                <a:spcPts val="0"/>
              </a:spcAft>
              <a:buClr>
                <a:schemeClr val="dk1"/>
              </a:buClr>
              <a:buSzPts val="1100"/>
              <a:buFont typeface="Arial"/>
              <a:buNone/>
            </a:pPr>
            <a:r>
              <a:rPr b="1" i="0" lang="en-GB" sz="1100" u="none" cap="none" strike="noStrike">
                <a:solidFill>
                  <a:schemeClr val="dk1"/>
                </a:solidFill>
                <a:latin typeface="Arial"/>
                <a:ea typeface="Arial"/>
                <a:cs typeface="Arial"/>
                <a:sym typeface="Arial"/>
              </a:rPr>
              <a:t>Limitations</a:t>
            </a:r>
            <a:endParaRPr b="0" i="0" sz="105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000"/>
              <a:buFont typeface="Arial"/>
              <a:buNone/>
            </a:pPr>
            <a:r>
              <a:rPr b="0" i="1" lang="en-GB" sz="1000" u="none" cap="none" strike="noStrike">
                <a:solidFill>
                  <a:schemeClr val="dk1"/>
                </a:solidFill>
                <a:latin typeface="Arial"/>
                <a:ea typeface="Arial"/>
                <a:cs typeface="Arial"/>
                <a:sym typeface="Arial"/>
              </a:rPr>
              <a:t>This proposal is based on our understanding of the approach to market documents. This response does not constitute a binding agreement or obligation and is subject to the satisfactory completion of conflict of interest, client and engagement acceptance procedures, negotiation and, agreement and signing of a specific engagement letter or contract. </a:t>
            </a:r>
            <a:endParaRPr/>
          </a:p>
          <a:p>
            <a:pPr indent="0" lvl="0" marL="0" marR="0" rtl="0" algn="l">
              <a:spcBef>
                <a:spcPts val="600"/>
              </a:spcBef>
              <a:spcAft>
                <a:spcPts val="0"/>
              </a:spcAft>
              <a:buClr>
                <a:schemeClr val="dk1"/>
              </a:buClr>
              <a:buSzPts val="1000"/>
              <a:buFont typeface="Arial"/>
              <a:buNone/>
            </a:pPr>
            <a:r>
              <a:rPr b="0" i="1" lang="en-GB" sz="1000" u="none" cap="none" strike="noStrike">
                <a:solidFill>
                  <a:schemeClr val="dk1"/>
                </a:solidFill>
                <a:latin typeface="Arial"/>
                <a:ea typeface="Arial"/>
                <a:cs typeface="Arial"/>
                <a:sym typeface="Arial"/>
              </a:rPr>
              <a:t>Liability limited by a scheme approved under Professional Standards Legislation.</a:t>
            </a:r>
            <a:endParaRPr b="0" i="0" sz="8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OJECT Contents - edit in master">
  <p:cSld name="PROJECT Contents - edit in master">
    <p:spTree>
      <p:nvGrpSpPr>
        <p:cNvPr id="30" name="Shape 30"/>
        <p:cNvGrpSpPr/>
        <p:nvPr/>
      </p:nvGrpSpPr>
      <p:grpSpPr>
        <a:xfrm>
          <a:off x="0" y="0"/>
          <a:ext cx="0" cy="0"/>
          <a:chOff x="0" y="0"/>
          <a:chExt cx="0" cy="0"/>
        </a:xfrm>
      </p:grpSpPr>
      <p:sp>
        <p:nvSpPr>
          <p:cNvPr id="31" name="Google Shape;31;p6"/>
          <p:cNvSpPr/>
          <p:nvPr/>
        </p:nvSpPr>
        <p:spPr>
          <a:xfrm>
            <a:off x="0" y="1190625"/>
            <a:ext cx="8872695" cy="3889376"/>
          </a:xfrm>
          <a:prstGeom prst="rect">
            <a:avLst/>
          </a:prstGeom>
          <a:solidFill>
            <a:srgbClr val="04829D"/>
          </a:solidFill>
          <a:ln>
            <a:noFill/>
          </a:ln>
        </p:spPr>
        <p:txBody>
          <a:bodyPr anchorCtr="0" anchor="ctr" bIns="45700" lIns="720000" spcFirstLastPara="1" rIns="91425" wrap="square" tIns="45700">
            <a:noAutofit/>
          </a:bodyPr>
          <a:lstStyle/>
          <a:p>
            <a:pPr indent="0" lvl="0" marL="0" marR="0" rtl="0" algn="l">
              <a:lnSpc>
                <a:spcPct val="100000"/>
              </a:lnSpc>
              <a:spcBef>
                <a:spcPts val="0"/>
              </a:spcBef>
              <a:spcAft>
                <a:spcPts val="0"/>
              </a:spcAft>
              <a:buClr>
                <a:schemeClr val="lt1"/>
              </a:buClr>
              <a:buSzPts val="4400"/>
              <a:buFont typeface="Arial"/>
              <a:buNone/>
            </a:pPr>
            <a:r>
              <a:t/>
            </a:r>
            <a:endParaRPr b="1" i="0" sz="4400" u="none" cap="none" strike="noStrike">
              <a:solidFill>
                <a:schemeClr val="lt1"/>
              </a:solidFill>
              <a:latin typeface="Arial"/>
              <a:ea typeface="Arial"/>
              <a:cs typeface="Arial"/>
              <a:sym typeface="Arial"/>
            </a:endParaRPr>
          </a:p>
        </p:txBody>
      </p:sp>
      <p:sp>
        <p:nvSpPr>
          <p:cNvPr id="32" name="Google Shape;32;p6"/>
          <p:cNvSpPr/>
          <p:nvPr>
            <p:ph idx="2" type="tbl"/>
          </p:nvPr>
        </p:nvSpPr>
        <p:spPr>
          <a:xfrm>
            <a:off x="341089" y="1558559"/>
            <a:ext cx="8190516" cy="315350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3" name="Google Shape;33;p6"/>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4" name="Google Shape;34;p6"/>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35" name="Google Shape;35;p6"/>
          <p:cNvSpPr txBox="1"/>
          <p:nvPr/>
        </p:nvSpPr>
        <p:spPr>
          <a:xfrm>
            <a:off x="332382" y="5282490"/>
            <a:ext cx="8540313" cy="12812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b="1" i="0" lang="en-GB" sz="1100" u="none" cap="none" strike="noStrike">
                <a:solidFill>
                  <a:schemeClr val="dk1"/>
                </a:solidFill>
                <a:latin typeface="Arial"/>
                <a:ea typeface="Arial"/>
                <a:cs typeface="Arial"/>
                <a:sym typeface="Arial"/>
              </a:rPr>
              <a:t>Limitations</a:t>
            </a:r>
            <a:endParaRPr b="0" i="0" sz="105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000"/>
              <a:buFont typeface="Arial"/>
              <a:buNone/>
            </a:pPr>
            <a:r>
              <a:rPr b="0" i="1" lang="en-GB" sz="1000" u="none" cap="none" strike="noStrike">
                <a:solidFill>
                  <a:schemeClr val="dk1"/>
                </a:solidFill>
                <a:latin typeface="Arial"/>
                <a:ea typeface="Arial"/>
                <a:cs typeface="Arial"/>
                <a:sym typeface="Arial"/>
              </a:rPr>
              <a:t>Our work was limited to that requested.  </a:t>
            </a:r>
            <a:endParaRPr/>
          </a:p>
          <a:p>
            <a:pPr indent="0" lvl="0" marL="0" marR="0" rtl="0" algn="l">
              <a:spcBef>
                <a:spcPts val="600"/>
              </a:spcBef>
              <a:spcAft>
                <a:spcPts val="0"/>
              </a:spcAft>
              <a:buClr>
                <a:schemeClr val="dk1"/>
              </a:buClr>
              <a:buSzPts val="1000"/>
              <a:buFont typeface="Arial"/>
              <a:buNone/>
            </a:pPr>
            <a:r>
              <a:rPr b="0" i="1" lang="en-GB" sz="1000" u="none" cap="none" strike="noStrike">
                <a:solidFill>
                  <a:schemeClr val="dk1"/>
                </a:solidFill>
                <a:latin typeface="Arial"/>
                <a:ea typeface="Arial"/>
                <a:cs typeface="Arial"/>
                <a:sym typeface="Arial"/>
              </a:rPr>
              <a:t>This document is intended solely for </a:t>
            </a:r>
            <a:r>
              <a:rPr b="0" i="1" lang="en-GB" sz="1000" u="none" cap="none" strike="noStrike">
                <a:solidFill>
                  <a:schemeClr val="dk1"/>
                </a:solidFill>
                <a:highlight>
                  <a:srgbClr val="FFFF00"/>
                </a:highlight>
                <a:latin typeface="Arial"/>
                <a:ea typeface="Arial"/>
                <a:cs typeface="Arial"/>
                <a:sym typeface="Arial"/>
              </a:rPr>
              <a:t>&lt;&lt;client&gt;&gt;</a:t>
            </a:r>
            <a:r>
              <a:rPr b="0" i="1" lang="en-GB" sz="1000" u="none" cap="none" strike="noStrike">
                <a:solidFill>
                  <a:schemeClr val="dk1"/>
                </a:solidFill>
                <a:latin typeface="Arial"/>
                <a:ea typeface="Arial"/>
                <a:cs typeface="Arial"/>
                <a:sym typeface="Arial"/>
              </a:rPr>
              <a:t>’s internal use and may not be relied on by any other party. This document may not be distributed to, discussed with, or otherwise disclosed to any other party without our prior written consent. BellchambersBarrett does not accept any responsibility to any other party to whom this proposal may be shown or into whose hands it may come.</a:t>
            </a:r>
            <a:endParaRPr b="0" i="0" sz="800" u="none" cap="none" strike="noStrike">
              <a:solidFill>
                <a:schemeClr val="dk1"/>
              </a:solidFill>
              <a:latin typeface="Arial"/>
              <a:ea typeface="Arial"/>
              <a:cs typeface="Arial"/>
              <a:sym typeface="Arial"/>
            </a:endParaRPr>
          </a:p>
          <a:p>
            <a:pPr indent="0" lvl="0" marL="0" marR="0" rtl="0" algn="l">
              <a:spcBef>
                <a:spcPts val="600"/>
              </a:spcBef>
              <a:spcAft>
                <a:spcPts val="0"/>
              </a:spcAft>
              <a:buNone/>
            </a:pPr>
            <a:r>
              <a:rPr b="0" i="1" lang="en-GB" sz="1000" u="none" cap="none" strike="noStrike">
                <a:solidFill>
                  <a:schemeClr val="dk1"/>
                </a:solidFill>
                <a:latin typeface="Arial"/>
                <a:ea typeface="Arial"/>
                <a:cs typeface="Arial"/>
                <a:sym typeface="Arial"/>
              </a:rPr>
              <a:t>Liability limited by a scheme approved under Professional Standards Legislation.</a:t>
            </a:r>
            <a:endParaRPr b="0" i="0" sz="8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 - 2 columns">
  <p:cSld name="Content slide - 2 columns">
    <p:spTree>
      <p:nvGrpSpPr>
        <p:cNvPr id="36" name="Shape 36"/>
        <p:cNvGrpSpPr/>
        <p:nvPr/>
      </p:nvGrpSpPr>
      <p:grpSpPr>
        <a:xfrm>
          <a:off x="0" y="0"/>
          <a:ext cx="0" cy="0"/>
          <a:chOff x="0" y="0"/>
          <a:chExt cx="0" cy="0"/>
        </a:xfrm>
      </p:grpSpPr>
      <p:sp>
        <p:nvSpPr>
          <p:cNvPr id="37" name="Google Shape;37;p7"/>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38" name="Google Shape;38;p7"/>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9" name="Google Shape;39;p7"/>
          <p:cNvSpPr txBox="1"/>
          <p:nvPr>
            <p:ph idx="2" type="body"/>
          </p:nvPr>
        </p:nvSpPr>
        <p:spPr>
          <a:xfrm>
            <a:off x="334963" y="1233487"/>
            <a:ext cx="5581037"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40" name="Google Shape;40;p7"/>
          <p:cNvSpPr txBox="1"/>
          <p:nvPr>
            <p:ph idx="3" type="body"/>
          </p:nvPr>
        </p:nvSpPr>
        <p:spPr>
          <a:xfrm>
            <a:off x="6276000" y="1233487"/>
            <a:ext cx="5581037"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guide id="3" pos="211">
          <p15:clr>
            <a:srgbClr val="FBAE40"/>
          </p15:clr>
        </p15:guide>
        <p15:guide id="4" pos="7469">
          <p15:clr>
            <a:srgbClr val="FBAE40"/>
          </p15:clr>
        </p15:guide>
        <p15:guide id="5" orient="horz" pos="77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 - 3 columns">
  <p:cSld name="Content slide - 3 columns">
    <p:spTree>
      <p:nvGrpSpPr>
        <p:cNvPr id="41" name="Shape 41"/>
        <p:cNvGrpSpPr/>
        <p:nvPr/>
      </p:nvGrpSpPr>
      <p:grpSpPr>
        <a:xfrm>
          <a:off x="0" y="0"/>
          <a:ext cx="0" cy="0"/>
          <a:chOff x="0" y="0"/>
          <a:chExt cx="0" cy="0"/>
        </a:xfrm>
      </p:grpSpPr>
      <p:sp>
        <p:nvSpPr>
          <p:cNvPr id="42" name="Google Shape;42;p8"/>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43" name="Google Shape;43;p8"/>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44" name="Google Shape;44;p8"/>
          <p:cNvSpPr txBox="1"/>
          <p:nvPr>
            <p:ph idx="2" type="body"/>
          </p:nvPr>
        </p:nvSpPr>
        <p:spPr>
          <a:xfrm>
            <a:off x="334961" y="1233487"/>
            <a:ext cx="3600000"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45" name="Google Shape;45;p8"/>
          <p:cNvSpPr txBox="1"/>
          <p:nvPr>
            <p:ph idx="3" type="body"/>
          </p:nvPr>
        </p:nvSpPr>
        <p:spPr>
          <a:xfrm>
            <a:off x="8257039" y="1233487"/>
            <a:ext cx="3600000"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46" name="Google Shape;46;p8"/>
          <p:cNvSpPr txBox="1"/>
          <p:nvPr>
            <p:ph idx="4" type="body"/>
          </p:nvPr>
        </p:nvSpPr>
        <p:spPr>
          <a:xfrm>
            <a:off x="4296000" y="1233487"/>
            <a:ext cx="3600000" cy="503396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guide id="3" pos="211">
          <p15:clr>
            <a:srgbClr val="FBAE40"/>
          </p15:clr>
        </p15:guide>
        <p15:guide id="4" pos="7469">
          <p15:clr>
            <a:srgbClr val="FBAE40"/>
          </p15:clr>
        </p15:guide>
        <p15:guide id="5" orient="horz" pos="77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 - 4 parts">
  <p:cSld name="Content slide - 4 parts">
    <p:spTree>
      <p:nvGrpSpPr>
        <p:cNvPr id="47" name="Shape 47"/>
        <p:cNvGrpSpPr/>
        <p:nvPr/>
      </p:nvGrpSpPr>
      <p:grpSpPr>
        <a:xfrm>
          <a:off x="0" y="0"/>
          <a:ext cx="0" cy="0"/>
          <a:chOff x="0" y="0"/>
          <a:chExt cx="0" cy="0"/>
        </a:xfrm>
      </p:grpSpPr>
      <p:sp>
        <p:nvSpPr>
          <p:cNvPr id="48" name="Google Shape;48;p9"/>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49" name="Google Shape;49;p9"/>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50" name="Google Shape;50;p9"/>
          <p:cNvSpPr txBox="1"/>
          <p:nvPr>
            <p:ph idx="2" type="body"/>
          </p:nvPr>
        </p:nvSpPr>
        <p:spPr>
          <a:xfrm>
            <a:off x="334963" y="1233487"/>
            <a:ext cx="5581037" cy="233698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51" name="Google Shape;51;p9"/>
          <p:cNvSpPr txBox="1"/>
          <p:nvPr>
            <p:ph idx="3" type="body"/>
          </p:nvPr>
        </p:nvSpPr>
        <p:spPr>
          <a:xfrm>
            <a:off x="334962" y="3927655"/>
            <a:ext cx="5581037" cy="2339793"/>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52" name="Google Shape;52;p9"/>
          <p:cNvSpPr txBox="1"/>
          <p:nvPr>
            <p:ph idx="4" type="body"/>
          </p:nvPr>
        </p:nvSpPr>
        <p:spPr>
          <a:xfrm>
            <a:off x="6276000" y="1233487"/>
            <a:ext cx="5581037" cy="2336981"/>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53" name="Google Shape;53;p9"/>
          <p:cNvSpPr txBox="1"/>
          <p:nvPr>
            <p:ph idx="5" type="body"/>
          </p:nvPr>
        </p:nvSpPr>
        <p:spPr>
          <a:xfrm>
            <a:off x="6275999" y="3927655"/>
            <a:ext cx="5581037" cy="2339793"/>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guide id="3" pos="211">
          <p15:clr>
            <a:srgbClr val="FBAE40"/>
          </p15:clr>
        </p15:guide>
        <p15:guide id="4" pos="7469">
          <p15:clr>
            <a:srgbClr val="FBAE40"/>
          </p15:clr>
        </p15:guide>
        <p15:guide id="5" orient="horz" pos="77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_Strapline">
  <p:cSld name="Content slide_Strapline">
    <p:spTree>
      <p:nvGrpSpPr>
        <p:cNvPr id="54" name="Shape 54"/>
        <p:cNvGrpSpPr/>
        <p:nvPr/>
      </p:nvGrpSpPr>
      <p:grpSpPr>
        <a:xfrm>
          <a:off x="0" y="0"/>
          <a:ext cx="0" cy="0"/>
          <a:chOff x="0" y="0"/>
          <a:chExt cx="0" cy="0"/>
        </a:xfrm>
      </p:grpSpPr>
      <p:sp>
        <p:nvSpPr>
          <p:cNvPr id="55" name="Google Shape;55;p10"/>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56" name="Google Shape;56;p10"/>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57" name="Google Shape;57;p10"/>
          <p:cNvSpPr txBox="1"/>
          <p:nvPr>
            <p:ph idx="2" type="body"/>
          </p:nvPr>
        </p:nvSpPr>
        <p:spPr>
          <a:xfrm>
            <a:off x="0" y="876300"/>
            <a:ext cx="12192000" cy="540000"/>
          </a:xfrm>
          <a:prstGeom prst="rect">
            <a:avLst/>
          </a:prstGeom>
          <a:solidFill>
            <a:schemeClr val="accent6"/>
          </a:solidFill>
          <a:ln>
            <a:noFill/>
          </a:ln>
        </p:spPr>
        <p:txBody>
          <a:bodyPr anchorCtr="0" anchor="ctr" bIns="45700" lIns="360000" spcFirstLastPara="1" rIns="360000" wrap="square" tIns="45700">
            <a:noAutofit/>
          </a:bodyPr>
          <a:lstStyle>
            <a:lvl1pPr indent="-228600" lvl="0" marL="457200" marR="0" rtl="0" algn="l">
              <a:spcBef>
                <a:spcPts val="1000"/>
              </a:spcBef>
              <a:spcAft>
                <a:spcPts val="0"/>
              </a:spcAft>
              <a:buClr>
                <a:schemeClr val="accent1"/>
              </a:buClr>
              <a:buSzPts val="800"/>
              <a:buFont typeface="Noto Sans Symbols"/>
              <a:buNone/>
              <a:defRPr b="0" i="1" sz="1000" u="none" cap="none" strike="noStrike">
                <a:solidFill>
                  <a:schemeClr val="dk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58" name="Google Shape;58;p10"/>
          <p:cNvSpPr txBox="1"/>
          <p:nvPr>
            <p:ph idx="3" type="body"/>
          </p:nvPr>
        </p:nvSpPr>
        <p:spPr>
          <a:xfrm>
            <a:off x="334963" y="1752600"/>
            <a:ext cx="11522075" cy="4514848"/>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slide_Strapline-2 columns">
  <p:cSld name="Content slide_Strapline-2 columns">
    <p:spTree>
      <p:nvGrpSpPr>
        <p:cNvPr id="59" name="Shape 59"/>
        <p:cNvGrpSpPr/>
        <p:nvPr/>
      </p:nvGrpSpPr>
      <p:grpSpPr>
        <a:xfrm>
          <a:off x="0" y="0"/>
          <a:ext cx="0" cy="0"/>
          <a:chOff x="0" y="0"/>
          <a:chExt cx="0" cy="0"/>
        </a:xfrm>
      </p:grpSpPr>
      <p:sp>
        <p:nvSpPr>
          <p:cNvPr id="60" name="Google Shape;60;p11"/>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i="0" sz="1000" u="none" cap="none" strike="noStrike">
                <a:solidFill>
                  <a:schemeClr val="lt1"/>
                </a:solidFill>
                <a:latin typeface="Arial"/>
                <a:ea typeface="Arial"/>
                <a:cs typeface="Arial"/>
                <a:sym typeface="Arial"/>
              </a:defRPr>
            </a:lvl1pPr>
            <a:lvl2pPr indent="0" lvl="1" marL="0" algn="r">
              <a:spcBef>
                <a:spcPts val="0"/>
              </a:spcBef>
              <a:buNone/>
              <a:defRPr b="1" i="0" sz="1000" u="none" cap="none" strike="noStrike">
                <a:solidFill>
                  <a:schemeClr val="lt1"/>
                </a:solidFill>
                <a:latin typeface="Arial"/>
                <a:ea typeface="Arial"/>
                <a:cs typeface="Arial"/>
                <a:sym typeface="Arial"/>
              </a:defRPr>
            </a:lvl2pPr>
            <a:lvl3pPr indent="0" lvl="2" marL="0" algn="r">
              <a:spcBef>
                <a:spcPts val="0"/>
              </a:spcBef>
              <a:buNone/>
              <a:defRPr b="1" i="0" sz="1000" u="none" cap="none" strike="noStrike">
                <a:solidFill>
                  <a:schemeClr val="lt1"/>
                </a:solidFill>
                <a:latin typeface="Arial"/>
                <a:ea typeface="Arial"/>
                <a:cs typeface="Arial"/>
                <a:sym typeface="Arial"/>
              </a:defRPr>
            </a:lvl3pPr>
            <a:lvl4pPr indent="0" lvl="3" marL="0" algn="r">
              <a:spcBef>
                <a:spcPts val="0"/>
              </a:spcBef>
              <a:buNone/>
              <a:defRPr b="1" i="0" sz="1000" u="none" cap="none" strike="noStrike">
                <a:solidFill>
                  <a:schemeClr val="lt1"/>
                </a:solidFill>
                <a:latin typeface="Arial"/>
                <a:ea typeface="Arial"/>
                <a:cs typeface="Arial"/>
                <a:sym typeface="Arial"/>
              </a:defRPr>
            </a:lvl4pPr>
            <a:lvl5pPr indent="0" lvl="4" marL="0" algn="r">
              <a:spcBef>
                <a:spcPts val="0"/>
              </a:spcBef>
              <a:buNone/>
              <a:defRPr b="1" i="0" sz="1000" u="none" cap="none" strike="noStrike">
                <a:solidFill>
                  <a:schemeClr val="lt1"/>
                </a:solidFill>
                <a:latin typeface="Arial"/>
                <a:ea typeface="Arial"/>
                <a:cs typeface="Arial"/>
                <a:sym typeface="Arial"/>
              </a:defRPr>
            </a:lvl5pPr>
            <a:lvl6pPr indent="0" lvl="5" marL="0" algn="r">
              <a:spcBef>
                <a:spcPts val="0"/>
              </a:spcBef>
              <a:buNone/>
              <a:defRPr b="1" i="0" sz="1000" u="none" cap="none" strike="noStrike">
                <a:solidFill>
                  <a:schemeClr val="lt1"/>
                </a:solidFill>
                <a:latin typeface="Arial"/>
                <a:ea typeface="Arial"/>
                <a:cs typeface="Arial"/>
                <a:sym typeface="Arial"/>
              </a:defRPr>
            </a:lvl6pPr>
            <a:lvl7pPr indent="0" lvl="6" marL="0" algn="r">
              <a:spcBef>
                <a:spcPts val="0"/>
              </a:spcBef>
              <a:buNone/>
              <a:defRPr b="1" i="0" sz="1000" u="none" cap="none" strike="noStrike">
                <a:solidFill>
                  <a:schemeClr val="lt1"/>
                </a:solidFill>
                <a:latin typeface="Arial"/>
                <a:ea typeface="Arial"/>
                <a:cs typeface="Arial"/>
                <a:sym typeface="Arial"/>
              </a:defRPr>
            </a:lvl7pPr>
            <a:lvl8pPr indent="0" lvl="7" marL="0" algn="r">
              <a:spcBef>
                <a:spcPts val="0"/>
              </a:spcBef>
              <a:buNone/>
              <a:defRPr b="1" i="0" sz="1000" u="none" cap="none" strike="noStrike">
                <a:solidFill>
                  <a:schemeClr val="lt1"/>
                </a:solidFill>
                <a:latin typeface="Arial"/>
                <a:ea typeface="Arial"/>
                <a:cs typeface="Arial"/>
                <a:sym typeface="Arial"/>
              </a:defRPr>
            </a:lvl8pPr>
            <a:lvl9pPr indent="0" lvl="8" marL="0" algn="r">
              <a:spcBef>
                <a:spcPts val="0"/>
              </a:spcBef>
              <a:buNone/>
              <a:defRPr b="1"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61" name="Google Shape;61;p11"/>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lvl1pPr indent="-228600" lvl="0" marL="457200" marR="0" rtl="0" algn="l">
              <a:spcBef>
                <a:spcPts val="1000"/>
              </a:spcBef>
              <a:spcAft>
                <a:spcPts val="0"/>
              </a:spcAft>
              <a:buClr>
                <a:schemeClr val="accent1"/>
              </a:buClr>
              <a:buSzPts val="1920"/>
              <a:buFont typeface="Noto Sans Symbols"/>
              <a:buNone/>
              <a:defRPr b="1" i="0" sz="2400" u="none" cap="none" strike="noStrike">
                <a:solidFill>
                  <a:schemeClr val="lt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62" name="Google Shape;62;p11"/>
          <p:cNvSpPr txBox="1"/>
          <p:nvPr>
            <p:ph idx="2" type="body"/>
          </p:nvPr>
        </p:nvSpPr>
        <p:spPr>
          <a:xfrm>
            <a:off x="0" y="876300"/>
            <a:ext cx="12192000" cy="540000"/>
          </a:xfrm>
          <a:prstGeom prst="rect">
            <a:avLst/>
          </a:prstGeom>
          <a:solidFill>
            <a:schemeClr val="accent6"/>
          </a:solidFill>
          <a:ln>
            <a:noFill/>
          </a:ln>
        </p:spPr>
        <p:txBody>
          <a:bodyPr anchorCtr="0" anchor="ctr" bIns="45700" lIns="360000" spcFirstLastPara="1" rIns="360000" wrap="square" tIns="45700">
            <a:noAutofit/>
          </a:bodyPr>
          <a:lstStyle>
            <a:lvl1pPr indent="-228600" lvl="0" marL="457200" marR="0" rtl="0" algn="l">
              <a:spcBef>
                <a:spcPts val="1000"/>
              </a:spcBef>
              <a:spcAft>
                <a:spcPts val="0"/>
              </a:spcAft>
              <a:buClr>
                <a:schemeClr val="accent1"/>
              </a:buClr>
              <a:buSzPts val="800"/>
              <a:buFont typeface="Noto Sans Symbols"/>
              <a:buNone/>
              <a:defRPr b="0" i="1" sz="1000" u="none" cap="none" strike="noStrike">
                <a:solidFill>
                  <a:schemeClr val="dk1"/>
                </a:solidFill>
                <a:latin typeface="Arial"/>
                <a:ea typeface="Arial"/>
                <a:cs typeface="Arial"/>
                <a:sym typeface="Arial"/>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Arial"/>
                <a:ea typeface="Arial"/>
                <a:cs typeface="Arial"/>
                <a:sym typeface="Arial"/>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Arial"/>
                <a:ea typeface="Arial"/>
                <a:cs typeface="Arial"/>
                <a:sym typeface="Arial"/>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63" name="Google Shape;63;p11"/>
          <p:cNvSpPr txBox="1"/>
          <p:nvPr>
            <p:ph idx="3" type="body"/>
          </p:nvPr>
        </p:nvSpPr>
        <p:spPr>
          <a:xfrm>
            <a:off x="334963" y="1712572"/>
            <a:ext cx="5581037" cy="4554876"/>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
        <p:nvSpPr>
          <p:cNvPr id="64" name="Google Shape;64;p11"/>
          <p:cNvSpPr txBox="1"/>
          <p:nvPr>
            <p:ph idx="4" type="body"/>
          </p:nvPr>
        </p:nvSpPr>
        <p:spPr>
          <a:xfrm>
            <a:off x="6276000" y="1712572"/>
            <a:ext cx="5581037" cy="4554876"/>
          </a:xfrm>
          <a:prstGeom prst="rect">
            <a:avLst/>
          </a:prstGeom>
          <a:noFill/>
          <a:ln>
            <a:noFill/>
          </a:ln>
        </p:spPr>
        <p:txBody>
          <a:bodyPr anchorCtr="0" anchor="t" bIns="45700" lIns="0" spcFirstLastPara="1" rIns="0" wrap="square" tIns="45700">
            <a:noAutofit/>
          </a:bodyPr>
          <a:lstStyle>
            <a:lvl1pPr indent="-228600" lvl="0" marL="4572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1pPr>
            <a:lvl2pPr indent="-228600" lvl="1" marL="9144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2pPr>
            <a:lvl3pPr indent="-228600" lvl="2" marL="13716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4pPr>
            <a:lvl5pPr indent="-228600" lvl="4" marL="2286000" marR="0" rtl="0" algn="l">
              <a:spcBef>
                <a:spcPts val="1000"/>
              </a:spcBef>
              <a:spcAft>
                <a:spcPts val="0"/>
              </a:spcAft>
              <a:buClr>
                <a:schemeClr val="accent1"/>
              </a:buClr>
              <a:buSzPts val="800"/>
              <a:buFont typeface="Noto Sans Symbols"/>
              <a:buNone/>
              <a:defRPr b="0" i="0" sz="1000" u="none" cap="none" strike="noStrike">
                <a:solidFill>
                  <a:schemeClr val="dk1"/>
                </a:solidFill>
                <a:latin typeface="Arial"/>
                <a:ea typeface="Arial"/>
                <a:cs typeface="Arial"/>
                <a:sym typeface="Arial"/>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Arial"/>
                <a:ea typeface="Arial"/>
                <a:cs typeface="Arial"/>
                <a:sym typeface="Arial"/>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7.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6"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alpha val="47843"/>
          </a:schemeClr>
        </a:solidFill>
      </p:bgPr>
    </p:bg>
    <p:spTree>
      <p:nvGrpSpPr>
        <p:cNvPr id="9" name="Shape 9"/>
        <p:cNvGrpSpPr/>
        <p:nvPr/>
      </p:nvGrpSpPr>
      <p:grpSpPr>
        <a:xfrm>
          <a:off x="0" y="0"/>
          <a:ext cx="0" cy="0"/>
          <a:chOff x="0" y="0"/>
          <a:chExt cx="0" cy="0"/>
        </a:xfrm>
      </p:grpSpPr>
      <p:pic>
        <p:nvPicPr>
          <p:cNvPr descr="A blue square with white text&#10;&#10;Description automatically generated" id="10" name="Google Shape;10;p2"/>
          <p:cNvPicPr preferRelativeResize="0"/>
          <p:nvPr/>
        </p:nvPicPr>
        <p:blipFill rotWithShape="1">
          <a:blip r:embed="rId1">
            <a:alphaModFix/>
          </a:blip>
          <a:srcRect b="0" l="0" r="0" t="0"/>
          <a:stretch/>
        </p:blipFill>
        <p:spPr>
          <a:xfrm>
            <a:off x="0" y="1"/>
            <a:ext cx="12192000" cy="900000"/>
          </a:xfrm>
          <a:prstGeom prst="rect">
            <a:avLst/>
          </a:prstGeom>
          <a:noFill/>
          <a:ln>
            <a:noFill/>
          </a:ln>
        </p:spPr>
      </p:pic>
      <p:pic>
        <p:nvPicPr>
          <p:cNvPr descr="A blue square with white text&#10;&#10;Description automatically generated" id="11" name="Google Shape;11;p2"/>
          <p:cNvPicPr preferRelativeResize="0"/>
          <p:nvPr/>
        </p:nvPicPr>
        <p:blipFill rotWithShape="1">
          <a:blip r:embed="rId1">
            <a:alphaModFix/>
          </a:blip>
          <a:srcRect b="0" l="0" r="0" t="0"/>
          <a:stretch/>
        </p:blipFill>
        <p:spPr>
          <a:xfrm>
            <a:off x="0" y="6632688"/>
            <a:ext cx="12192000" cy="235496"/>
          </a:xfrm>
          <a:prstGeom prst="rect">
            <a:avLst/>
          </a:prstGeom>
          <a:noFill/>
          <a:ln>
            <a:noFill/>
          </a:ln>
        </p:spPr>
      </p:pic>
      <p:sp>
        <p:nvSpPr>
          <p:cNvPr id="12" name="Google Shape;12;p2"/>
          <p:cNvSpPr txBox="1"/>
          <p:nvPr>
            <p:ph idx="12" type="sldNum"/>
          </p:nvPr>
        </p:nvSpPr>
        <p:spPr>
          <a:xfrm>
            <a:off x="11425303" y="6632688"/>
            <a:ext cx="683339" cy="235496"/>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1pPr>
            <a:lvl2pPr indent="0" lvl="1"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2pPr>
            <a:lvl3pPr indent="0" lvl="2"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3pPr>
            <a:lvl4pPr indent="0" lvl="3"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4pPr>
            <a:lvl5pPr indent="0" lvl="4"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5pPr>
            <a:lvl6pPr indent="0" lvl="5"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6pPr>
            <a:lvl7pPr indent="0" lvl="6"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7pPr>
            <a:lvl8pPr indent="0" lvl="7"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8pPr>
            <a:lvl9pPr indent="0" lvl="8" marL="0" marR="0" rtl="0" algn="r">
              <a:lnSpc>
                <a:spcPct val="100000"/>
              </a:lnSpc>
              <a:spcBef>
                <a:spcPts val="0"/>
              </a:spcBef>
              <a:spcAft>
                <a:spcPts val="0"/>
              </a:spcAft>
              <a:buClr>
                <a:schemeClr val="lt1"/>
              </a:buClr>
              <a:buSzPts val="900"/>
              <a:buFont typeface="Trebuchet MS"/>
              <a:buNone/>
              <a:defRPr b="0" i="0" sz="900" u="none" cap="none" strike="noStrike">
                <a:solidFill>
                  <a:schemeClr val="l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
        <p:nvSpPr>
          <p:cNvPr id="13" name="Google Shape;13;p2"/>
          <p:cNvSpPr txBox="1"/>
          <p:nvPr/>
        </p:nvSpPr>
        <p:spPr>
          <a:xfrm>
            <a:off x="146995" y="6563719"/>
            <a:ext cx="6297612" cy="3651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GB" sz="900" u="none" cap="none" strike="noStrike">
                <a:solidFill>
                  <a:schemeClr val="lt1"/>
                </a:solidFill>
                <a:latin typeface="Arial"/>
                <a:ea typeface="Arial"/>
                <a:cs typeface="Arial"/>
                <a:sym typeface="Arial"/>
              </a:rPr>
              <a:t>BellchambersBarrett Advisory</a:t>
            </a:r>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digital.gov.au/sites/default/files/documents/2025-12/Standard%20for%20AI%20transparency%20statements%202.0_0.pdf" TargetMode="External"/><Relationship Id="rId4" Type="http://schemas.openxmlformats.org/officeDocument/2006/relationships/hyperlink" Target="https://www.digital.gov.au/policy/ai" TargetMode="External"/><Relationship Id="rId9" Type="http://schemas.openxmlformats.org/officeDocument/2006/relationships/image" Target="../media/image2.png"/><Relationship Id="rId5" Type="http://schemas.openxmlformats.org/officeDocument/2006/relationships/hyperlink" Target="https://oecd.ai/en/ai-principles" TargetMode="External"/><Relationship Id="rId6" Type="http://schemas.openxmlformats.org/officeDocument/2006/relationships/image" Target="../media/image3.png"/><Relationship Id="rId7" Type="http://schemas.openxmlformats.org/officeDocument/2006/relationships/image" Target="../media/image5.pn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
          <p:cNvSpPr txBox="1"/>
          <p:nvPr>
            <p:ph idx="1" type="body"/>
          </p:nvPr>
        </p:nvSpPr>
        <p:spPr>
          <a:xfrm>
            <a:off x="334963" y="0"/>
            <a:ext cx="11522076" cy="876300"/>
          </a:xfrm>
          <a:prstGeom prst="rect">
            <a:avLst/>
          </a:prstGeom>
          <a:noFill/>
          <a:ln>
            <a:noFill/>
          </a:ln>
        </p:spPr>
        <p:txBody>
          <a:bodyPr anchorCtr="0" anchor="ctr" bIns="45700" lIns="0" spcFirstLastPara="1" rIns="0" wrap="square" tIns="45700">
            <a:noAutofit/>
          </a:bodyPr>
          <a:lstStyle/>
          <a:p>
            <a:pPr indent="0" lvl="0" marL="0" rtl="0" algn="l">
              <a:spcBef>
                <a:spcPts val="0"/>
              </a:spcBef>
              <a:spcAft>
                <a:spcPts val="0"/>
              </a:spcAft>
              <a:buSzPts val="1920"/>
              <a:buNone/>
            </a:pPr>
            <a:r>
              <a:rPr lang="en-GB"/>
              <a:t>Our transparent use of AI</a:t>
            </a:r>
            <a:endParaRPr/>
          </a:p>
        </p:txBody>
      </p:sp>
      <p:sp>
        <p:nvSpPr>
          <p:cNvPr id="98" name="Google Shape;98;p1"/>
          <p:cNvSpPr txBox="1"/>
          <p:nvPr>
            <p:ph idx="12" type="sldNum"/>
          </p:nvPr>
        </p:nvSpPr>
        <p:spPr>
          <a:xfrm>
            <a:off x="11223151" y="6563720"/>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99" name="Google Shape;99;p1"/>
          <p:cNvSpPr/>
          <p:nvPr/>
        </p:nvSpPr>
        <p:spPr>
          <a:xfrm>
            <a:off x="5158962" y="898366"/>
            <a:ext cx="7032900" cy="5734800"/>
          </a:xfrm>
          <a:prstGeom prst="rect">
            <a:avLst/>
          </a:prstGeom>
          <a:solidFill>
            <a:schemeClr val="accent6"/>
          </a:solidFill>
          <a:ln>
            <a:noFill/>
          </a:ln>
        </p:spPr>
        <p:txBody>
          <a:bodyPr anchorCtr="0" anchor="t" bIns="180000" lIns="360000" spcFirstLastPara="1" rIns="360000" wrap="square" tIns="216000">
            <a:noAutofit/>
          </a:bodyPr>
          <a:lstStyle/>
          <a:p>
            <a:pPr indent="0" lvl="0" marL="0" marR="0" rtl="0" algn="l">
              <a:spcBef>
                <a:spcPts val="0"/>
              </a:spcBef>
              <a:spcAft>
                <a:spcPts val="0"/>
              </a:spcAft>
              <a:buNone/>
            </a:pPr>
            <a:r>
              <a:rPr b="1" i="0" lang="en-GB" sz="1200" u="none" cap="none" strike="noStrike">
                <a:solidFill>
                  <a:srgbClr val="1D8AA1"/>
                </a:solidFill>
                <a:latin typeface="Arial"/>
                <a:ea typeface="Arial"/>
                <a:cs typeface="Arial"/>
                <a:sym typeface="Arial"/>
              </a:rPr>
              <a:t>      Our staff use AI only in approved use cases</a:t>
            </a:r>
            <a:endParaRPr/>
          </a:p>
          <a:p>
            <a:pPr indent="0" lvl="0" marL="0" marR="0" rtl="0" algn="l">
              <a:spcBef>
                <a:spcPts val="600"/>
              </a:spcBef>
              <a:spcAft>
                <a:spcPts val="0"/>
              </a:spcAft>
              <a:buNone/>
            </a:pPr>
            <a:r>
              <a:rPr b="0" i="0" lang="en-GB" sz="1000" u="none" cap="none" strike="noStrike">
                <a:solidFill>
                  <a:srgbClr val="000000"/>
                </a:solidFill>
                <a:latin typeface="Arial"/>
                <a:ea typeface="Arial"/>
                <a:cs typeface="Arial"/>
                <a:sym typeface="Arial"/>
              </a:rPr>
              <a:t>The tasks completed by our staff using AI fall into several usage patterns and domains as outlined by the DTA’s </a:t>
            </a:r>
            <a:r>
              <a:rPr b="0" i="0" lang="en-GB" sz="1000" u="sng" cap="none" strike="noStrike">
                <a:solidFill>
                  <a:schemeClr val="lt1"/>
                </a:solidFill>
                <a:latin typeface="Arial"/>
                <a:ea typeface="Arial"/>
                <a:cs typeface="Arial"/>
                <a:sym typeface="Arial"/>
                <a:hlinkClick r:id="rId3">
                  <a:extLst>
                    <a:ext uri="{A12FA001-AC4F-418D-AE19-62706E023703}">
                      <ahyp:hlinkClr val="tx"/>
                    </a:ext>
                  </a:extLst>
                </a:hlinkClick>
              </a:rPr>
              <a:t>Standard for AI transparency statements</a:t>
            </a:r>
            <a:r>
              <a:rPr b="0" i="0" lang="en-GB" sz="1000" u="none" cap="none" strike="noStrike">
                <a:solidFill>
                  <a:srgbClr val="000000"/>
                </a:solidFill>
                <a:latin typeface="Arial"/>
                <a:ea typeface="Arial"/>
                <a:cs typeface="Arial"/>
                <a:sym typeface="Arial"/>
              </a:rPr>
              <a:t>. These are:</a:t>
            </a:r>
            <a:endParaRPr/>
          </a:p>
          <a:p>
            <a:pPr indent="-171450" lvl="0" marL="171450" marR="0" rtl="0" algn="l">
              <a:lnSpc>
                <a:spcPct val="100000"/>
              </a:lnSpc>
              <a:spcBef>
                <a:spcPts val="6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The </a:t>
            </a:r>
            <a:r>
              <a:rPr b="0" i="1" lang="en-GB" sz="1000" u="none" cap="none" strike="noStrike">
                <a:solidFill>
                  <a:srgbClr val="000000"/>
                </a:solidFill>
                <a:latin typeface="Arial"/>
                <a:ea typeface="Arial"/>
                <a:cs typeface="Arial"/>
                <a:sym typeface="Arial"/>
              </a:rPr>
              <a:t>Analytics for insights</a:t>
            </a:r>
            <a:r>
              <a:rPr b="0" i="0" lang="en-GB" sz="1000" u="none" cap="none" strike="noStrike">
                <a:solidFill>
                  <a:srgbClr val="000000"/>
                </a:solidFill>
                <a:latin typeface="Arial"/>
                <a:ea typeface="Arial"/>
                <a:cs typeface="Arial"/>
                <a:sym typeface="Arial"/>
              </a:rPr>
              <a:t> usage pattern primarily in the  </a:t>
            </a:r>
            <a:r>
              <a:rPr b="0" i="1" lang="en-GB" sz="1000" u="none" cap="none" strike="noStrike">
                <a:solidFill>
                  <a:srgbClr val="000000"/>
                </a:solidFill>
                <a:latin typeface="Arial"/>
                <a:ea typeface="Arial"/>
                <a:cs typeface="Arial"/>
                <a:sym typeface="Arial"/>
              </a:rPr>
              <a:t>Service delivery</a:t>
            </a:r>
            <a:r>
              <a:rPr b="0" i="0" lang="en-GB" sz="1000" u="none" cap="none" strike="noStrike">
                <a:solidFill>
                  <a:srgbClr val="000000"/>
                </a:solidFill>
                <a:latin typeface="Arial"/>
                <a:ea typeface="Arial"/>
                <a:cs typeface="Arial"/>
                <a:sym typeface="Arial"/>
              </a:rPr>
              <a:t>, and </a:t>
            </a:r>
            <a:r>
              <a:rPr b="0" i="1" lang="en-GB" sz="1000" u="none" cap="none" strike="noStrike">
                <a:solidFill>
                  <a:srgbClr val="000000"/>
                </a:solidFill>
                <a:latin typeface="Arial"/>
                <a:ea typeface="Arial"/>
                <a:cs typeface="Arial"/>
                <a:sym typeface="Arial"/>
              </a:rPr>
              <a:t>Policy and legal </a:t>
            </a:r>
            <a:r>
              <a:rPr b="0" i="0" lang="en-GB" sz="1000" u="none" cap="none" strike="noStrike">
                <a:solidFill>
                  <a:srgbClr val="000000"/>
                </a:solidFill>
                <a:latin typeface="Arial"/>
                <a:ea typeface="Arial"/>
                <a:cs typeface="Arial"/>
                <a:sym typeface="Arial"/>
              </a:rPr>
              <a:t>domains, where the sensitivity of the data is low risk.</a:t>
            </a:r>
            <a:endParaRPr/>
          </a:p>
          <a:p>
            <a:pPr indent="-171450" lvl="0" marL="171450" marR="0" rtl="0" algn="l">
              <a:lnSpc>
                <a:spcPct val="100000"/>
              </a:lnSpc>
              <a:spcBef>
                <a:spcPts val="3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The </a:t>
            </a:r>
            <a:r>
              <a:rPr b="0" i="1" lang="en-GB" sz="1000" u="none" cap="none" strike="noStrike">
                <a:solidFill>
                  <a:srgbClr val="000000"/>
                </a:solidFill>
                <a:latin typeface="Arial"/>
                <a:ea typeface="Arial"/>
                <a:cs typeface="Arial"/>
                <a:sym typeface="Arial"/>
              </a:rPr>
              <a:t>Workplace productivity </a:t>
            </a:r>
            <a:r>
              <a:rPr b="0" i="0" lang="en-GB" sz="1000" u="none" cap="none" strike="noStrike">
                <a:solidFill>
                  <a:srgbClr val="000000"/>
                </a:solidFill>
                <a:latin typeface="Arial"/>
                <a:ea typeface="Arial"/>
                <a:cs typeface="Arial"/>
                <a:sym typeface="Arial"/>
              </a:rPr>
              <a:t>usage pattern primarily in the </a:t>
            </a:r>
            <a:r>
              <a:rPr b="0" i="1" lang="en-GB" sz="1000" u="none" cap="none" strike="noStrike">
                <a:solidFill>
                  <a:srgbClr val="000000"/>
                </a:solidFill>
                <a:latin typeface="Arial"/>
                <a:ea typeface="Arial"/>
                <a:cs typeface="Arial"/>
                <a:sym typeface="Arial"/>
              </a:rPr>
              <a:t>Service delivery, </a:t>
            </a:r>
            <a:r>
              <a:rPr b="0" i="0" lang="en-GB" sz="1000" u="none" cap="none" strike="noStrike">
                <a:solidFill>
                  <a:srgbClr val="000000"/>
                </a:solidFill>
                <a:latin typeface="Arial"/>
                <a:ea typeface="Arial"/>
                <a:cs typeface="Arial"/>
                <a:sym typeface="Arial"/>
              </a:rPr>
              <a:t>and</a:t>
            </a:r>
            <a:r>
              <a:rPr b="0" i="1" lang="en-GB" sz="1000" u="none" cap="none" strike="noStrike">
                <a:solidFill>
                  <a:srgbClr val="000000"/>
                </a:solidFill>
                <a:latin typeface="Arial"/>
                <a:ea typeface="Arial"/>
                <a:cs typeface="Arial"/>
                <a:sym typeface="Arial"/>
              </a:rPr>
              <a:t> Corporate and enabling </a:t>
            </a:r>
            <a:r>
              <a:rPr b="0" i="0" lang="en-GB" sz="1000" u="none" cap="none" strike="noStrike">
                <a:solidFill>
                  <a:srgbClr val="000000"/>
                </a:solidFill>
                <a:latin typeface="Arial"/>
                <a:ea typeface="Arial"/>
                <a:cs typeface="Arial"/>
                <a:sym typeface="Arial"/>
              </a:rPr>
              <a:t>domains.</a:t>
            </a:r>
            <a:endParaRPr/>
          </a:p>
          <a:p>
            <a:pPr indent="0" lvl="0" marL="0" marR="0" rtl="0" algn="l">
              <a:lnSpc>
                <a:spcPct val="100000"/>
              </a:lnSpc>
              <a:spcBef>
                <a:spcPts val="600"/>
              </a:spcBef>
              <a:spcAft>
                <a:spcPts val="0"/>
              </a:spcAft>
              <a:buClr>
                <a:srgbClr val="000000"/>
              </a:buClr>
              <a:buSzPts val="1000"/>
              <a:buFont typeface="Arial"/>
              <a:buNone/>
            </a:pPr>
            <a:r>
              <a:rPr b="0" i="0" lang="en-GB" sz="1000" u="none" cap="none" strike="noStrike">
                <a:solidFill>
                  <a:srgbClr val="000000"/>
                </a:solidFill>
                <a:latin typeface="Arial"/>
                <a:ea typeface="Arial"/>
                <a:cs typeface="Arial"/>
                <a:sym typeface="Arial"/>
              </a:rPr>
              <a:t>Specifically, our staff use AI to:</a:t>
            </a:r>
            <a:endParaRPr/>
          </a:p>
          <a:p>
            <a:pPr indent="-171450" lvl="0" marL="171450" marR="0" rtl="0" algn="l">
              <a:spcBef>
                <a:spcPts val="6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Summarise, interrogate, analyse and obtain insights from datasets.</a:t>
            </a:r>
            <a:endParaRPr/>
          </a:p>
          <a:p>
            <a:pPr indent="-171450" lvl="0" marL="171450" marR="0" rtl="0" algn="l">
              <a:lnSpc>
                <a:spcPct val="100000"/>
              </a:lnSpc>
              <a:spcBef>
                <a:spcPts val="3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Assist in the analysis, creation or summarisation of documents, emails or other content.</a:t>
            </a:r>
            <a:endParaRPr/>
          </a:p>
          <a:p>
            <a:pPr indent="-171450" lvl="0" marL="171450" marR="0" rtl="0" algn="l">
              <a:lnSpc>
                <a:spcPct val="100000"/>
              </a:lnSpc>
              <a:spcBef>
                <a:spcPts val="3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Assist in the creation of meeting minutes or interview transcripts, where client permission is granted.</a:t>
            </a:r>
            <a:endParaRPr/>
          </a:p>
          <a:p>
            <a:pPr indent="-171450" lvl="0" marL="171450" marR="0" rtl="0" algn="l">
              <a:lnSpc>
                <a:spcPct val="100000"/>
              </a:lnSpc>
              <a:spcBef>
                <a:spcPts val="300"/>
              </a:spcBef>
              <a:spcAft>
                <a:spcPts val="0"/>
              </a:spcAft>
              <a:buClr>
                <a:srgbClr val="000000"/>
              </a:buClr>
              <a:buSzPts val="1000"/>
              <a:buFont typeface="Arial"/>
              <a:buChar char="•"/>
            </a:pPr>
            <a:r>
              <a:rPr b="0" i="0" lang="en-GB" sz="1000" u="none" cap="none" strike="noStrike">
                <a:solidFill>
                  <a:srgbClr val="000000"/>
                </a:solidFill>
                <a:latin typeface="Arial"/>
                <a:ea typeface="Arial"/>
                <a:cs typeface="Arial"/>
                <a:sym typeface="Arial"/>
              </a:rPr>
              <a:t>Search information repositories and retrieve documents, information or data.</a:t>
            </a:r>
            <a:endParaRPr/>
          </a:p>
          <a:p>
            <a:pPr indent="0" lvl="0" marL="0" marR="0" rtl="0" algn="l">
              <a:lnSpc>
                <a:spcPct val="100000"/>
              </a:lnSpc>
              <a:spcBef>
                <a:spcPts val="600"/>
              </a:spcBef>
              <a:spcAft>
                <a:spcPts val="0"/>
              </a:spcAft>
              <a:buClr>
                <a:srgbClr val="000000"/>
              </a:buClr>
              <a:buSzPts val="1000"/>
              <a:buFont typeface="Arial"/>
              <a:buNone/>
            </a:pPr>
            <a:r>
              <a:rPr b="1" i="0" lang="en-GB" sz="1000" u="none" cap="none" strike="noStrike">
                <a:solidFill>
                  <a:srgbClr val="000000"/>
                </a:solidFill>
                <a:latin typeface="Arial"/>
                <a:ea typeface="Arial"/>
                <a:cs typeface="Arial"/>
                <a:sym typeface="Arial"/>
              </a:rPr>
              <a:t>Our </a:t>
            </a:r>
            <a:r>
              <a:rPr b="1" i="1" lang="en-GB" sz="1000" u="none" cap="none" strike="noStrike">
                <a:solidFill>
                  <a:srgbClr val="000000"/>
                </a:solidFill>
                <a:latin typeface="Arial"/>
                <a:ea typeface="Arial"/>
                <a:cs typeface="Arial"/>
                <a:sym typeface="Arial"/>
              </a:rPr>
              <a:t>humans are in control</a:t>
            </a:r>
            <a:r>
              <a:rPr b="1" i="0" lang="en-GB" sz="1000" u="none" cap="none" strike="noStrike">
                <a:solidFill>
                  <a:srgbClr val="000000"/>
                </a:solidFill>
                <a:latin typeface="Arial"/>
                <a:ea typeface="Arial"/>
                <a:cs typeface="Arial"/>
                <a:sym typeface="Arial"/>
              </a:rPr>
              <a:t>. </a:t>
            </a:r>
            <a:r>
              <a:rPr b="0" i="0" lang="en-GB" sz="1000" u="none" cap="none" strike="noStrike">
                <a:solidFill>
                  <a:srgbClr val="000000"/>
                </a:solidFill>
                <a:latin typeface="Arial"/>
                <a:ea typeface="Arial"/>
                <a:cs typeface="Arial"/>
                <a:sym typeface="Arial"/>
              </a:rPr>
              <a:t>We do not use AI as a decision-maker with respect to client services and advice. We remain the decision maker and do not disclose client data, or information that could be used to identify our clients and their services.  </a:t>
            </a:r>
            <a:endParaRPr/>
          </a:p>
          <a:p>
            <a:pPr indent="0" lvl="0" marL="0" marR="0" rtl="0" algn="l">
              <a:lnSpc>
                <a:spcPct val="100000"/>
              </a:lnSpc>
              <a:spcBef>
                <a:spcPts val="1200"/>
              </a:spcBef>
              <a:spcAft>
                <a:spcPts val="0"/>
              </a:spcAft>
              <a:buClr>
                <a:srgbClr val="1D8AA1"/>
              </a:buClr>
              <a:buSzPts val="1200"/>
              <a:buFont typeface="Arial"/>
              <a:buNone/>
            </a:pPr>
            <a:r>
              <a:rPr b="1" i="0" lang="en-GB" sz="1200" u="none" cap="none" strike="noStrike">
                <a:solidFill>
                  <a:srgbClr val="1D8AA1"/>
                </a:solidFill>
                <a:latin typeface="Arial"/>
                <a:ea typeface="Arial"/>
                <a:cs typeface="Arial"/>
                <a:sym typeface="Arial"/>
              </a:rPr>
              <a:t>      We maintain documentation for guiding safe use of AI</a:t>
            </a:r>
            <a:endParaRPr/>
          </a:p>
          <a:p>
            <a:pPr indent="0" lvl="0" marL="0" marR="0" rtl="0" algn="l">
              <a:lnSpc>
                <a:spcPct val="100000"/>
              </a:lnSpc>
              <a:spcBef>
                <a:spcPts val="600"/>
              </a:spcBef>
              <a:spcAft>
                <a:spcPts val="0"/>
              </a:spcAft>
              <a:buClr>
                <a:srgbClr val="000000"/>
              </a:buClr>
              <a:buSzPts val="1000"/>
              <a:buFont typeface="Arial"/>
              <a:buNone/>
            </a:pPr>
            <a:r>
              <a:rPr b="0" i="0" lang="en-GB" sz="1000" u="none" cap="none" strike="noStrike">
                <a:solidFill>
                  <a:srgbClr val="000000"/>
                </a:solidFill>
                <a:latin typeface="Arial"/>
                <a:ea typeface="Arial"/>
                <a:cs typeface="Arial"/>
                <a:sym typeface="Arial"/>
              </a:rPr>
              <a:t>Our internal policies apply to all staff and contractors and include:</a:t>
            </a:r>
            <a:endParaRPr/>
          </a:p>
          <a:p>
            <a:pPr indent="-171450" lvl="0" marL="171450" marR="0" rtl="0" algn="l">
              <a:spcBef>
                <a:spcPts val="600"/>
              </a:spcBef>
              <a:spcAft>
                <a:spcPts val="0"/>
              </a:spcAft>
              <a:buClr>
                <a:srgbClr val="000000"/>
              </a:buClr>
              <a:buSzPts val="1000"/>
              <a:buFont typeface="Arial"/>
              <a:buChar char="•"/>
            </a:pPr>
            <a:r>
              <a:rPr b="1" i="0" lang="en-GB" sz="1000" u="none" cap="none" strike="noStrike">
                <a:solidFill>
                  <a:srgbClr val="000000"/>
                </a:solidFill>
                <a:latin typeface="Arial"/>
                <a:ea typeface="Arial"/>
                <a:cs typeface="Arial"/>
                <a:sym typeface="Arial"/>
              </a:rPr>
              <a:t>BB AI usage policy </a:t>
            </a:r>
            <a:r>
              <a:rPr b="0" i="0" lang="en-GB" sz="1000" u="none" cap="none" strike="noStrike">
                <a:solidFill>
                  <a:srgbClr val="000000"/>
                </a:solidFill>
                <a:latin typeface="Arial"/>
                <a:ea typeface="Arial"/>
                <a:cs typeface="Arial"/>
                <a:sym typeface="Arial"/>
              </a:rPr>
              <a:t>which sets the boundaries for how we use AI. It is consistent with, and supports, DTA policy and guidance. Our AI policy is reviewed and updated regularly to ensure it remains relevant to current AI capabilities and DTA guidance. </a:t>
            </a:r>
            <a:endParaRPr b="0" i="0" sz="1000" u="none" cap="none" strike="noStrike">
              <a:solidFill>
                <a:srgbClr val="000000"/>
              </a:solidFill>
              <a:latin typeface="Arial"/>
              <a:ea typeface="Arial"/>
              <a:cs typeface="Arial"/>
              <a:sym typeface="Arial"/>
            </a:endParaRPr>
          </a:p>
          <a:p>
            <a:pPr indent="-171450" lvl="0" marL="171450" marR="0" rtl="0" algn="l">
              <a:lnSpc>
                <a:spcPct val="100000"/>
              </a:lnSpc>
              <a:spcBef>
                <a:spcPts val="300"/>
              </a:spcBef>
              <a:spcAft>
                <a:spcPts val="0"/>
              </a:spcAft>
              <a:buClr>
                <a:srgbClr val="000000"/>
              </a:buClr>
              <a:buSzPts val="1000"/>
              <a:buFont typeface="Arial"/>
              <a:buChar char="•"/>
            </a:pPr>
            <a:r>
              <a:rPr b="1" i="0" lang="en-GB" sz="1000" u="none" cap="none" strike="noStrike">
                <a:solidFill>
                  <a:srgbClr val="000000"/>
                </a:solidFill>
                <a:latin typeface="Arial"/>
                <a:ea typeface="Arial"/>
                <a:cs typeface="Arial"/>
                <a:sym typeface="Arial"/>
              </a:rPr>
              <a:t>AI use-case register </a:t>
            </a:r>
            <a:r>
              <a:rPr b="0" i="0" lang="en-GB" sz="1000" u="none" cap="none" strike="noStrike">
                <a:solidFill>
                  <a:srgbClr val="000000"/>
                </a:solidFill>
                <a:latin typeface="Arial"/>
                <a:ea typeface="Arial"/>
                <a:cs typeface="Arial"/>
                <a:sym typeface="Arial"/>
              </a:rPr>
              <a:t>to</a:t>
            </a:r>
            <a:r>
              <a:rPr b="1" i="0" lang="en-GB" sz="1000" u="none" cap="none" strike="noStrike">
                <a:solidFill>
                  <a:srgbClr val="000000"/>
                </a:solidFill>
                <a:latin typeface="Arial"/>
                <a:ea typeface="Arial"/>
                <a:cs typeface="Arial"/>
                <a:sym typeface="Arial"/>
              </a:rPr>
              <a:t> </a:t>
            </a:r>
            <a:r>
              <a:rPr b="0" i="0" lang="en-GB" sz="1000" u="none" cap="none" strike="noStrike">
                <a:solidFill>
                  <a:srgbClr val="000000"/>
                </a:solidFill>
                <a:latin typeface="Arial"/>
                <a:ea typeface="Arial"/>
                <a:cs typeface="Arial"/>
                <a:sym typeface="Arial"/>
              </a:rPr>
              <a:t>maintain an up-to-date record of how staff are using AI, aligned to our risk tolerance.</a:t>
            </a:r>
            <a:endParaRPr/>
          </a:p>
          <a:p>
            <a:pPr indent="-171450" lvl="0" marL="171450" marR="0" rtl="0" algn="l">
              <a:lnSpc>
                <a:spcPct val="100000"/>
              </a:lnSpc>
              <a:spcBef>
                <a:spcPts val="300"/>
              </a:spcBef>
              <a:spcAft>
                <a:spcPts val="0"/>
              </a:spcAft>
              <a:buClr>
                <a:srgbClr val="000000"/>
              </a:buClr>
              <a:buSzPts val="1000"/>
              <a:buFont typeface="Arial"/>
              <a:buChar char="•"/>
            </a:pPr>
            <a:r>
              <a:rPr b="1" i="0" lang="en-GB" sz="1000" u="none" cap="none" strike="noStrike">
                <a:solidFill>
                  <a:srgbClr val="000000"/>
                </a:solidFill>
                <a:latin typeface="Arial"/>
                <a:ea typeface="Arial"/>
                <a:cs typeface="Arial"/>
                <a:sym typeface="Arial"/>
              </a:rPr>
              <a:t>BellchambersBarrett Quality Control Manual Quality Assurance Policy </a:t>
            </a:r>
            <a:r>
              <a:rPr b="0" i="0" lang="en-GB" sz="1000" u="none" cap="none" strike="noStrike">
                <a:solidFill>
                  <a:srgbClr val="000000"/>
                </a:solidFill>
                <a:latin typeface="Arial"/>
                <a:ea typeface="Arial"/>
                <a:cs typeface="Arial"/>
                <a:sym typeface="Arial"/>
              </a:rPr>
              <a:t>which upholds the need for human intervention to assure our service to clients is in line with our quality standards.</a:t>
            </a:r>
            <a:endParaRPr b="1" i="0" sz="1200" u="none" cap="none" strike="noStrike">
              <a:solidFill>
                <a:srgbClr val="1D8AA1"/>
              </a:solidFill>
              <a:latin typeface="Arial"/>
              <a:ea typeface="Arial"/>
              <a:cs typeface="Arial"/>
              <a:sym typeface="Arial"/>
            </a:endParaRPr>
          </a:p>
          <a:p>
            <a:pPr indent="0" lvl="0" marL="0" marR="0" rtl="0" algn="l">
              <a:lnSpc>
                <a:spcPct val="100000"/>
              </a:lnSpc>
              <a:spcBef>
                <a:spcPts val="1200"/>
              </a:spcBef>
              <a:spcAft>
                <a:spcPts val="0"/>
              </a:spcAft>
              <a:buClr>
                <a:srgbClr val="1D8AA1"/>
              </a:buClr>
              <a:buSzPts val="1200"/>
              <a:buFont typeface="Arial"/>
              <a:buNone/>
            </a:pPr>
            <a:r>
              <a:rPr b="1" i="0" lang="en-GB" sz="1200" u="none" cap="none" strike="noStrike">
                <a:solidFill>
                  <a:srgbClr val="1D8AA1"/>
                </a:solidFill>
                <a:latin typeface="Arial"/>
                <a:ea typeface="Arial"/>
                <a:cs typeface="Arial"/>
                <a:sym typeface="Arial"/>
              </a:rPr>
              <a:t>      We are committed to the AI literacy of our staff to assure ethical use</a:t>
            </a:r>
            <a:endParaRPr/>
          </a:p>
          <a:p>
            <a:pPr indent="0" lvl="0" marL="0" marR="0" rtl="0" algn="l">
              <a:lnSpc>
                <a:spcPct val="115000"/>
              </a:lnSpc>
              <a:spcBef>
                <a:spcPts val="600"/>
              </a:spcBef>
              <a:spcAft>
                <a:spcPts val="0"/>
              </a:spcAft>
              <a:buClr>
                <a:srgbClr val="000000"/>
              </a:buClr>
              <a:buSzPts val="1000"/>
              <a:buFont typeface="Arial"/>
              <a:buNone/>
            </a:pPr>
            <a:r>
              <a:rPr b="0" i="0" lang="en-GB" sz="1000" u="none" cap="none" strike="noStrike">
                <a:solidFill>
                  <a:srgbClr val="000000"/>
                </a:solidFill>
                <a:latin typeface="Arial"/>
                <a:ea typeface="Arial"/>
                <a:cs typeface="Arial"/>
                <a:sym typeface="Arial"/>
              </a:rPr>
              <a:t>Staff need the knowledge of how to use AI to use it effectively and responsibly. Our staff are required to undertake the </a:t>
            </a:r>
            <a:r>
              <a:rPr b="0" i="1" lang="en-GB" sz="1000" u="none" cap="none" strike="noStrike">
                <a:solidFill>
                  <a:srgbClr val="000000"/>
                </a:solidFill>
                <a:latin typeface="Arial"/>
                <a:ea typeface="Arial"/>
                <a:cs typeface="Arial"/>
                <a:sym typeface="Arial"/>
              </a:rPr>
              <a:t>AI in government fundamentals </a:t>
            </a:r>
            <a:r>
              <a:rPr b="0" i="0" lang="en-GB" sz="1000" u="none" cap="none" strike="noStrike">
                <a:solidFill>
                  <a:srgbClr val="000000"/>
                </a:solidFill>
                <a:latin typeface="Arial"/>
                <a:ea typeface="Arial"/>
                <a:cs typeface="Arial"/>
                <a:sym typeface="Arial"/>
              </a:rPr>
              <a:t>training module prior to using AI tools, and all staff have annual, mandatory AI training developed in house. We are rolling out Enterprise Copilot in a staged approach, to test and assure the capability of staff is sufficient to use it safely, and the outputs are used in a way that upholds our quality standards.</a:t>
            </a:r>
            <a:endParaRPr b="1" i="0" sz="1200" u="none" cap="none" strike="noStrike">
              <a:solidFill>
                <a:srgbClr val="1D8AA1"/>
              </a:solidFill>
              <a:latin typeface="Arial"/>
              <a:ea typeface="Arial"/>
              <a:cs typeface="Arial"/>
              <a:sym typeface="Arial"/>
            </a:endParaRPr>
          </a:p>
        </p:txBody>
      </p:sp>
      <p:sp>
        <p:nvSpPr>
          <p:cNvPr id="100" name="Google Shape;100;p1"/>
          <p:cNvSpPr txBox="1"/>
          <p:nvPr/>
        </p:nvSpPr>
        <p:spPr>
          <a:xfrm>
            <a:off x="334962" y="1025861"/>
            <a:ext cx="4824000" cy="5718489"/>
          </a:xfrm>
          <a:prstGeom prst="rect">
            <a:avLst/>
          </a:prstGeom>
          <a:noFill/>
          <a:ln>
            <a:noFill/>
          </a:ln>
        </p:spPr>
        <p:txBody>
          <a:bodyPr anchorCtr="0" anchor="t" bIns="45700" lIns="0" spcFirstLastPara="1" rIns="360000" wrap="square" tIns="45700">
            <a:spAutoFit/>
          </a:bodyPr>
          <a:lstStyle/>
          <a:p>
            <a:pPr indent="0" lvl="0" marL="0" marR="0" rtl="0" algn="l">
              <a:lnSpc>
                <a:spcPct val="115000"/>
              </a:lnSpc>
              <a:spcBef>
                <a:spcPts val="0"/>
              </a:spcBef>
              <a:spcAft>
                <a:spcPts val="0"/>
              </a:spcAft>
              <a:buClr>
                <a:schemeClr val="dk1"/>
              </a:buClr>
              <a:buSzPts val="1000"/>
              <a:buFont typeface="Arial"/>
              <a:buNone/>
            </a:pPr>
            <a:r>
              <a:rPr b="0" i="0" lang="en-GB" sz="1000" u="none" cap="none" strike="noStrike">
                <a:solidFill>
                  <a:schemeClr val="dk1"/>
                </a:solidFill>
                <a:latin typeface="Arial"/>
                <a:ea typeface="Arial"/>
                <a:cs typeface="Arial"/>
                <a:sym typeface="Arial"/>
              </a:rPr>
              <a:t>At BellchambersBarrett, we are committed to delivering exceptional service while embracing innovative technologies that enhance our capabilities and client outcomes. This means we are embracing AI safely, ethically and responsibly.</a:t>
            </a:r>
            <a:endParaRPr/>
          </a:p>
          <a:p>
            <a:pPr indent="0" lvl="0" marL="0" marR="0" rtl="0" algn="l">
              <a:lnSpc>
                <a:spcPct val="115000"/>
              </a:lnSpc>
              <a:spcBef>
                <a:spcPts val="600"/>
              </a:spcBef>
              <a:spcAft>
                <a:spcPts val="0"/>
              </a:spcAft>
              <a:buClr>
                <a:schemeClr val="dk1"/>
              </a:buClr>
              <a:buSzPts val="1000"/>
              <a:buFont typeface="Arial"/>
              <a:buNone/>
            </a:pPr>
            <a:r>
              <a:rPr b="0" i="0" lang="en-GB" sz="1000" u="none" cap="none" strike="noStrike">
                <a:solidFill>
                  <a:schemeClr val="dk1"/>
                </a:solidFill>
                <a:latin typeface="Arial"/>
                <a:ea typeface="Arial"/>
                <a:cs typeface="Arial"/>
                <a:sym typeface="Arial"/>
              </a:rPr>
              <a:t>As we work often with Commonwealth agencies, our AI practices align to, and uphold, the policy and advice provided to government by the </a:t>
            </a:r>
            <a:r>
              <a:rPr b="0" i="0" lang="en-GB" sz="1000" u="sng" cap="none" strike="noStrike">
                <a:solidFill>
                  <a:schemeClr val="dk1"/>
                </a:solidFill>
                <a:latin typeface="Arial"/>
                <a:ea typeface="Arial"/>
                <a:cs typeface="Arial"/>
                <a:sym typeface="Arial"/>
                <a:hlinkClick r:id="rId4">
                  <a:extLst>
                    <a:ext uri="{A12FA001-AC4F-418D-AE19-62706E023703}">
                      <ahyp:hlinkClr val="tx"/>
                    </a:ext>
                  </a:extLst>
                </a:hlinkClick>
              </a:rPr>
              <a:t>Digital Transformation Agency</a:t>
            </a:r>
            <a:r>
              <a:rPr b="0" i="0" lang="en-GB" sz="1000" u="none" cap="none" strike="noStrike">
                <a:solidFill>
                  <a:schemeClr val="dk1"/>
                </a:solidFill>
                <a:latin typeface="Arial"/>
                <a:ea typeface="Arial"/>
                <a:cs typeface="Arial"/>
                <a:sym typeface="Arial"/>
              </a:rPr>
              <a:t>. Due to this, we use the </a:t>
            </a:r>
            <a:r>
              <a:rPr b="0" i="0" lang="en-GB" sz="1000" u="sng" cap="none" strike="noStrike">
                <a:solidFill>
                  <a:schemeClr val="dk1"/>
                </a:solidFill>
                <a:latin typeface="Arial"/>
                <a:ea typeface="Arial"/>
                <a:cs typeface="Arial"/>
                <a:sym typeface="Arial"/>
                <a:hlinkClick r:id="rId5">
                  <a:extLst>
                    <a:ext uri="{A12FA001-AC4F-418D-AE19-62706E023703}">
                      <ahyp:hlinkClr val="tx"/>
                    </a:ext>
                  </a:extLst>
                </a:hlinkClick>
              </a:rPr>
              <a:t>Organisation for Economic Cooperation and Development's (OECD’s)</a:t>
            </a:r>
            <a:r>
              <a:rPr b="0" i="0" lang="en-GB" sz="1000" u="none" cap="none" strike="noStrike">
                <a:solidFill>
                  <a:schemeClr val="dk1"/>
                </a:solidFill>
                <a:latin typeface="Arial"/>
                <a:ea typeface="Arial"/>
                <a:cs typeface="Arial"/>
                <a:sym typeface="Arial"/>
              </a:rPr>
              <a:t> concepts to define AI.</a:t>
            </a:r>
            <a:endParaRPr b="0" i="0" sz="1000" u="none" cap="none" strike="noStrike">
              <a:solidFill>
                <a:schemeClr val="dk1"/>
              </a:solidFill>
              <a:latin typeface="Arial"/>
              <a:ea typeface="Arial"/>
              <a:cs typeface="Arial"/>
              <a:sym typeface="Arial"/>
            </a:endParaRPr>
          </a:p>
          <a:p>
            <a:pPr indent="0" lvl="0" marL="0" marR="0" rtl="0" algn="l">
              <a:lnSpc>
                <a:spcPct val="115000"/>
              </a:lnSpc>
              <a:spcBef>
                <a:spcPts val="600"/>
              </a:spcBef>
              <a:spcAft>
                <a:spcPts val="0"/>
              </a:spcAft>
              <a:buClr>
                <a:schemeClr val="dk1"/>
              </a:buClr>
              <a:buSzPts val="1000"/>
              <a:buFont typeface="Arial"/>
              <a:buNone/>
            </a:pPr>
            <a:r>
              <a:rPr b="0" i="0" lang="en-GB" sz="1000" u="none" cap="none" strike="noStrike">
                <a:solidFill>
                  <a:schemeClr val="dk1"/>
                </a:solidFill>
                <a:latin typeface="Arial"/>
                <a:ea typeface="Arial"/>
                <a:cs typeface="Arial"/>
                <a:sym typeface="Arial"/>
              </a:rPr>
              <a:t>We allow our staff to use AI in their work with the objective of enhancing productivity and service delivery. This includes enterprise AI deployed in our secure, internal ICT environment (Microsoft 365 Copilot), and allow the safe use of publicly available AI like ChatGPT, Claude and Canva.</a:t>
            </a:r>
            <a:endParaRPr/>
          </a:p>
          <a:p>
            <a:pPr indent="0" lvl="0" marL="0" marR="0" rtl="0" algn="l">
              <a:lnSpc>
                <a:spcPct val="115000"/>
              </a:lnSpc>
              <a:spcBef>
                <a:spcPts val="1200"/>
              </a:spcBef>
              <a:spcAft>
                <a:spcPts val="0"/>
              </a:spcAft>
              <a:buClr>
                <a:schemeClr val="dk1"/>
              </a:buClr>
              <a:buSzPts val="1200"/>
              <a:buFont typeface="Arial"/>
              <a:buNone/>
            </a:pPr>
            <a:r>
              <a:rPr b="1" i="0" lang="en-GB" sz="1200" u="none" cap="none" strike="noStrike">
                <a:solidFill>
                  <a:schemeClr val="dk1"/>
                </a:solidFill>
                <a:latin typeface="Arial"/>
                <a:ea typeface="Arial"/>
                <a:cs typeface="Arial"/>
                <a:sym typeface="Arial"/>
              </a:rPr>
              <a:t>     We uphold our governance to assure responsible AI use</a:t>
            </a:r>
            <a:endParaRPr b="0" i="0" sz="1200" u="none" cap="none" strike="noStrike">
              <a:solidFill>
                <a:schemeClr val="dk1"/>
              </a:solidFill>
              <a:latin typeface="Arial"/>
              <a:ea typeface="Arial"/>
              <a:cs typeface="Arial"/>
              <a:sym typeface="Arial"/>
            </a:endParaRPr>
          </a:p>
          <a:p>
            <a:pPr indent="0" lvl="0" marL="0" marR="0" rtl="0" algn="l">
              <a:lnSpc>
                <a:spcPct val="115000"/>
              </a:lnSpc>
              <a:spcBef>
                <a:spcPts val="600"/>
              </a:spcBef>
              <a:spcAft>
                <a:spcPts val="0"/>
              </a:spcAft>
              <a:buNone/>
            </a:pPr>
            <a:r>
              <a:rPr b="0" i="0" lang="en-GB" sz="1000" u="none" cap="none" strike="noStrike">
                <a:solidFill>
                  <a:schemeClr val="dk1"/>
                </a:solidFill>
                <a:latin typeface="Arial"/>
                <a:ea typeface="Arial"/>
                <a:cs typeface="Arial"/>
                <a:sym typeface="Arial"/>
              </a:rPr>
              <a:t>Our use of AI is governed by our internal </a:t>
            </a:r>
            <a:r>
              <a:rPr b="0" i="1" lang="en-GB" sz="1000" u="none" cap="none" strike="noStrike">
                <a:solidFill>
                  <a:schemeClr val="dk1"/>
                </a:solidFill>
                <a:latin typeface="Arial"/>
                <a:ea typeface="Arial"/>
                <a:cs typeface="Arial"/>
                <a:sym typeface="Arial"/>
              </a:rPr>
              <a:t>AI Working Group and a Chief AI Officer</a:t>
            </a:r>
            <a:r>
              <a:rPr b="0" i="0" lang="en-GB" sz="1000" u="none" cap="none" strike="noStrike">
                <a:solidFill>
                  <a:schemeClr val="dk1"/>
                </a:solidFill>
                <a:latin typeface="Arial"/>
                <a:ea typeface="Arial"/>
                <a:cs typeface="Arial"/>
                <a:sym typeface="Arial"/>
              </a:rPr>
              <a:t>. This group advises the firm’s leadership on AI policy, technologies and use cases based on our risk tolerance. This enables the partnership to make informed AI-related decisions.</a:t>
            </a:r>
            <a:endParaRPr/>
          </a:p>
          <a:p>
            <a:pPr indent="0" lvl="0" marL="0" marR="0" rtl="0" algn="l">
              <a:lnSpc>
                <a:spcPct val="115000"/>
              </a:lnSpc>
              <a:spcBef>
                <a:spcPts val="600"/>
              </a:spcBef>
              <a:spcAft>
                <a:spcPts val="0"/>
              </a:spcAft>
              <a:buNone/>
            </a:pPr>
            <a:r>
              <a:rPr b="0" i="0" lang="en-GB" sz="1000" u="none" cap="none" strike="noStrike">
                <a:solidFill>
                  <a:schemeClr val="dk1"/>
                </a:solidFill>
                <a:latin typeface="Arial"/>
                <a:ea typeface="Arial"/>
                <a:cs typeface="Arial"/>
                <a:sym typeface="Arial"/>
              </a:rPr>
              <a:t>As a firm we only accept low risk AI usage. This means our use of AI does not directly impact clients without human intervention, risk client information and data that we hold, or harm the privacy of individuals including our staff and clients. </a:t>
            </a:r>
            <a:endParaRPr b="0" i="0" sz="1000" u="none" cap="none" strike="noStrike">
              <a:solidFill>
                <a:schemeClr val="dk1"/>
              </a:solidFill>
              <a:latin typeface="Arial"/>
              <a:ea typeface="Arial"/>
              <a:cs typeface="Arial"/>
              <a:sym typeface="Arial"/>
            </a:endParaRPr>
          </a:p>
          <a:p>
            <a:pPr indent="0" lvl="0" marL="0" marR="0" rtl="0" algn="l">
              <a:lnSpc>
                <a:spcPct val="115000"/>
              </a:lnSpc>
              <a:spcBef>
                <a:spcPts val="600"/>
              </a:spcBef>
              <a:spcAft>
                <a:spcPts val="0"/>
              </a:spcAft>
              <a:buNone/>
            </a:pPr>
            <a:r>
              <a:rPr b="0" i="0" lang="en-GB" sz="1000" u="none" cap="none" strike="noStrike">
                <a:solidFill>
                  <a:schemeClr val="dk1"/>
                </a:solidFill>
                <a:latin typeface="Arial"/>
                <a:ea typeface="Arial"/>
                <a:cs typeface="Arial"/>
                <a:sym typeface="Arial"/>
              </a:rPr>
              <a:t>As part of our commitment to transparent use of AI, this transparency statement will be reviewed and updated when our approach to the use of AI changes significantly, and at least every twelve months. We reassess our approach to the use of AI when:</a:t>
            </a:r>
            <a:endParaRPr/>
          </a:p>
          <a:p>
            <a:pPr indent="-171450" lvl="0" marL="171450" marR="0" rtl="0" algn="l">
              <a:spcBef>
                <a:spcPts val="600"/>
              </a:spcBef>
              <a:spcAft>
                <a:spcPts val="0"/>
              </a:spcAft>
              <a:buClr>
                <a:schemeClr val="dk1"/>
              </a:buClr>
              <a:buSzPts val="1000"/>
              <a:buFont typeface="Arial"/>
              <a:buChar char="•"/>
            </a:pPr>
            <a:r>
              <a:rPr b="0" i="0" lang="en-GB" sz="1000" u="none" cap="none" strike="noStrike">
                <a:solidFill>
                  <a:schemeClr val="dk1"/>
                </a:solidFill>
                <a:latin typeface="Arial"/>
                <a:ea typeface="Arial"/>
                <a:cs typeface="Arial"/>
                <a:sym typeface="Arial"/>
              </a:rPr>
              <a:t>Our approach in a way that will affect client data, trust, or confidence in our service delivery.</a:t>
            </a:r>
            <a:endParaRPr/>
          </a:p>
          <a:p>
            <a:pPr indent="-171450" lvl="0" marL="171450" marR="0" rtl="0" algn="l">
              <a:spcBef>
                <a:spcPts val="300"/>
              </a:spcBef>
              <a:spcAft>
                <a:spcPts val="0"/>
              </a:spcAft>
              <a:buClr>
                <a:schemeClr val="dk1"/>
              </a:buClr>
              <a:buSzPts val="1000"/>
              <a:buFont typeface="Arial"/>
              <a:buChar char="•"/>
            </a:pPr>
            <a:r>
              <a:rPr b="0" i="0" lang="en-GB" sz="1000" u="none" cap="none" strike="noStrike">
                <a:solidFill>
                  <a:schemeClr val="dk1"/>
                </a:solidFill>
                <a:latin typeface="Arial"/>
                <a:ea typeface="Arial"/>
                <a:cs typeface="Arial"/>
                <a:sym typeface="Arial"/>
              </a:rPr>
              <a:t>A use case evolves or changes in functionality, creating new risk.</a:t>
            </a:r>
            <a:endParaRPr/>
          </a:p>
          <a:p>
            <a:pPr indent="-171450" lvl="0" marL="171450" marR="0" rtl="0" algn="l">
              <a:spcBef>
                <a:spcPts val="300"/>
              </a:spcBef>
              <a:spcAft>
                <a:spcPts val="0"/>
              </a:spcAft>
              <a:buClr>
                <a:schemeClr val="dk1"/>
              </a:buClr>
              <a:buSzPts val="1000"/>
              <a:buFont typeface="Arial"/>
              <a:buChar char="•"/>
            </a:pPr>
            <a:r>
              <a:rPr b="0" i="0" lang="en-GB" sz="1000" u="none" cap="none" strike="noStrike">
                <a:solidFill>
                  <a:schemeClr val="dk1"/>
                </a:solidFill>
                <a:latin typeface="Arial"/>
                <a:ea typeface="Arial"/>
                <a:cs typeface="Arial"/>
                <a:sym typeface="Arial"/>
              </a:rPr>
              <a:t>There is new or changed risks that impact our ability to deliver quality services.</a:t>
            </a:r>
            <a:endParaRPr/>
          </a:p>
        </p:txBody>
      </p:sp>
      <p:pic>
        <p:nvPicPr>
          <p:cNvPr descr="Head with gears with solid fill" id="101" name="Google Shape;101;p1"/>
          <p:cNvPicPr preferRelativeResize="0"/>
          <p:nvPr/>
        </p:nvPicPr>
        <p:blipFill rotWithShape="1">
          <a:blip r:embed="rId6">
            <a:alphaModFix/>
          </a:blip>
          <a:srcRect b="0" l="0" r="0" t="0"/>
          <a:stretch/>
        </p:blipFill>
        <p:spPr>
          <a:xfrm>
            <a:off x="5345559" y="5470946"/>
            <a:ext cx="360000" cy="360000"/>
          </a:xfrm>
          <a:prstGeom prst="rect">
            <a:avLst/>
          </a:prstGeom>
          <a:noFill/>
          <a:ln>
            <a:noFill/>
          </a:ln>
        </p:spPr>
      </p:pic>
      <p:pic>
        <p:nvPicPr>
          <p:cNvPr descr="Court with solid fill" id="102" name="Google Shape;102;p1"/>
          <p:cNvPicPr preferRelativeResize="0"/>
          <p:nvPr/>
        </p:nvPicPr>
        <p:blipFill rotWithShape="1">
          <a:blip r:embed="rId7">
            <a:alphaModFix/>
          </a:blip>
          <a:srcRect b="0" l="0" r="0" t="0"/>
          <a:stretch/>
        </p:blipFill>
        <p:spPr>
          <a:xfrm>
            <a:off x="154962" y="3285752"/>
            <a:ext cx="360000" cy="360000"/>
          </a:xfrm>
          <a:prstGeom prst="rect">
            <a:avLst/>
          </a:prstGeom>
          <a:noFill/>
          <a:ln>
            <a:noFill/>
          </a:ln>
        </p:spPr>
      </p:pic>
      <p:pic>
        <p:nvPicPr>
          <p:cNvPr descr="Folder Search with solid fill" id="103" name="Google Shape;103;p1"/>
          <p:cNvPicPr preferRelativeResize="0"/>
          <p:nvPr/>
        </p:nvPicPr>
        <p:blipFill rotWithShape="1">
          <a:blip r:embed="rId8">
            <a:alphaModFix/>
          </a:blip>
          <a:srcRect b="0" l="0" r="0" t="0"/>
          <a:stretch/>
        </p:blipFill>
        <p:spPr>
          <a:xfrm>
            <a:off x="5345559" y="3864502"/>
            <a:ext cx="360000" cy="360000"/>
          </a:xfrm>
          <a:prstGeom prst="rect">
            <a:avLst/>
          </a:prstGeom>
          <a:noFill/>
          <a:ln>
            <a:noFill/>
          </a:ln>
        </p:spPr>
      </p:pic>
      <p:pic>
        <p:nvPicPr>
          <p:cNvPr descr="Tools with solid fill" id="104" name="Google Shape;104;p1"/>
          <p:cNvPicPr preferRelativeResize="0"/>
          <p:nvPr/>
        </p:nvPicPr>
        <p:blipFill rotWithShape="1">
          <a:blip r:embed="rId9">
            <a:alphaModFix/>
          </a:blip>
          <a:srcRect b="0" l="0" r="0" t="0"/>
          <a:stretch/>
        </p:blipFill>
        <p:spPr>
          <a:xfrm>
            <a:off x="5345559" y="1019653"/>
            <a:ext cx="360000" cy="360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4_Facet">
  <a:themeElements>
    <a:clrScheme name="Custom 5">
      <a:dk1>
        <a:srgbClr val="000000"/>
      </a:dk1>
      <a:lt1>
        <a:srgbClr val="FFFFFF"/>
      </a:lt1>
      <a:dk2>
        <a:srgbClr val="236B25"/>
      </a:dk2>
      <a:lt2>
        <a:srgbClr val="D9D9D9"/>
      </a:lt2>
      <a:accent1>
        <a:srgbClr val="5FCBEF"/>
      </a:accent1>
      <a:accent2>
        <a:srgbClr val="00355F"/>
      </a:accent2>
      <a:accent3>
        <a:srgbClr val="9BD4D4"/>
      </a:accent3>
      <a:accent4>
        <a:srgbClr val="80BAE4"/>
      </a:accent4>
      <a:accent5>
        <a:srgbClr val="0D528F"/>
      </a:accent5>
      <a:accent6>
        <a:srgbClr val="EBEBEB"/>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2024-08-29T01:53:33Z</dcterms:created>
  <dc:creator>Harry Deane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0x010100D0EE8274A20B5E45A608A4C87A76E89C</vt:lpwstr>
  </property>
</Properties>
</file>